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26" r:id="rId2"/>
    <p:sldId id="710" r:id="rId3"/>
    <p:sldId id="723" r:id="rId4"/>
    <p:sldId id="711" r:id="rId5"/>
    <p:sldId id="712" r:id="rId6"/>
    <p:sldId id="713" r:id="rId7"/>
    <p:sldId id="714" r:id="rId8"/>
    <p:sldId id="708" r:id="rId9"/>
    <p:sldId id="715" r:id="rId10"/>
    <p:sldId id="488" r:id="rId11"/>
    <p:sldId id="502" r:id="rId12"/>
    <p:sldId id="361" r:id="rId13"/>
    <p:sldId id="590" r:id="rId14"/>
    <p:sldId id="1023" r:id="rId15"/>
    <p:sldId id="716" r:id="rId16"/>
    <p:sldId id="717" r:id="rId17"/>
    <p:sldId id="718" r:id="rId18"/>
    <p:sldId id="667" r:id="rId19"/>
    <p:sldId id="673" r:id="rId20"/>
    <p:sldId id="668" r:id="rId21"/>
    <p:sldId id="674" r:id="rId22"/>
    <p:sldId id="669" r:id="rId23"/>
    <p:sldId id="670" r:id="rId24"/>
    <p:sldId id="671" r:id="rId25"/>
    <p:sldId id="699" r:id="rId26"/>
    <p:sldId id="721" r:id="rId27"/>
    <p:sldId id="722" r:id="rId28"/>
    <p:sldId id="725" r:id="rId29"/>
    <p:sldId id="724" r:id="rId30"/>
    <p:sldId id="726" r:id="rId31"/>
    <p:sldId id="616" r:id="rId32"/>
    <p:sldId id="1051" r:id="rId33"/>
    <p:sldId id="1025" r:id="rId34"/>
    <p:sldId id="1026" r:id="rId35"/>
    <p:sldId id="1028" r:id="rId36"/>
    <p:sldId id="1027" r:id="rId37"/>
    <p:sldId id="601" r:id="rId38"/>
    <p:sldId id="605" r:id="rId39"/>
    <p:sldId id="801" r:id="rId40"/>
    <p:sldId id="802" r:id="rId41"/>
    <p:sldId id="806" r:id="rId42"/>
    <p:sldId id="807" r:id="rId43"/>
    <p:sldId id="803" r:id="rId44"/>
    <p:sldId id="756" r:id="rId45"/>
    <p:sldId id="899" r:id="rId46"/>
    <p:sldId id="897" r:id="rId47"/>
    <p:sldId id="811" r:id="rId48"/>
    <p:sldId id="814" r:id="rId49"/>
    <p:sldId id="815" r:id="rId50"/>
    <p:sldId id="901" r:id="rId51"/>
    <p:sldId id="789" r:id="rId52"/>
    <p:sldId id="902" r:id="rId53"/>
    <p:sldId id="1029" r:id="rId54"/>
    <p:sldId id="1030" r:id="rId55"/>
    <p:sldId id="1031" r:id="rId56"/>
    <p:sldId id="1032" r:id="rId57"/>
    <p:sldId id="1033" r:id="rId58"/>
    <p:sldId id="1034" r:id="rId59"/>
    <p:sldId id="1036" r:id="rId60"/>
    <p:sldId id="1048" r:id="rId61"/>
    <p:sldId id="1049" r:id="rId62"/>
    <p:sldId id="1041" r:id="rId63"/>
    <p:sldId id="1040" r:id="rId64"/>
    <p:sldId id="1042" r:id="rId65"/>
    <p:sldId id="1038" r:id="rId66"/>
    <p:sldId id="1039" r:id="rId67"/>
    <p:sldId id="1050" r:id="rId68"/>
    <p:sldId id="1043" r:id="rId69"/>
    <p:sldId id="1044" r:id="rId70"/>
    <p:sldId id="1045" r:id="rId71"/>
    <p:sldId id="1047" r:id="rId7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D41"/>
    <a:srgbClr val="08DA08"/>
    <a:srgbClr val="CD4115"/>
    <a:srgbClr val="F2977A"/>
    <a:srgbClr val="BE245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88953" autoAdjust="0"/>
  </p:normalViewPr>
  <p:slideViewPr>
    <p:cSldViewPr>
      <p:cViewPr varScale="1">
        <p:scale>
          <a:sx n="73" d="100"/>
          <a:sy n="73" d="100"/>
        </p:scale>
        <p:origin x="194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9F02-560A-41EA-B216-7E4154C73177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E2B95-A532-4DDB-B353-5BFABCB3FEE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9F21D-16A6-4D82-9FEE-4E31B3E549D5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BB18-D339-4B87-A542-D63C0568742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72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31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48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Iteration</a:t>
            </a:r>
            <a:r>
              <a:rPr lang="en-US" altLang="zh-TW" baseline="0" dirty="0"/>
              <a:t> </a:t>
            </a:r>
            <a:r>
              <a:rPr lang="en-US" altLang="zh-TW" baseline="0" dirty="0" err="1"/>
              <a:t>v.s</a:t>
            </a:r>
            <a:r>
              <a:rPr lang="en-US" altLang="zh-TW" baseline="0" dirty="0"/>
              <a:t>. epoch!!!!!!!!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93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Do not worry that someone</a:t>
            </a:r>
            <a:r>
              <a:rPr lang="en-US" altLang="zh-TW" baseline="0" dirty="0"/>
              <a:t> will not update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4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0,0 -&gt;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1,0 -&gt;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0,-1 -&gt;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-2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1,-1 -&gt; 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½, -1/2 -&gt; -0.5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Geometric Mean?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33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7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gradFill flip="none" rotWithShape="1">
            <a:gsLst>
              <a:gs pos="0">
                <a:srgbClr val="9B1D41">
                  <a:shade val="30000"/>
                  <a:satMod val="115000"/>
                </a:srgbClr>
              </a:gs>
              <a:gs pos="50000">
                <a:srgbClr val="9B1D41">
                  <a:shade val="67500"/>
                  <a:satMod val="115000"/>
                </a:srgbClr>
              </a:gs>
              <a:gs pos="100000">
                <a:srgbClr val="9B1D41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 Light" panose="020F0302020204030204" pitchFamily="34" charset="0"/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noProof="0" dirty="0">
                <a:latin typeface="Calibri Light" panose="020F0302020204030204" pitchFamily="34" charset="0"/>
              </a:rPr>
              <a:t>Departamento</a:t>
            </a:r>
            <a:r>
              <a:rPr lang="es-ES_tradnl" sz="2000" baseline="0" noProof="0" dirty="0">
                <a:latin typeface="Calibri Light" panose="020F0302020204030204" pitchFamily="34" charset="0"/>
              </a:rPr>
              <a:t> de Señales, Sistemas y Radiocomunicaciones</a:t>
            </a:r>
          </a:p>
          <a:p>
            <a:pPr algn="ctr"/>
            <a:r>
              <a:rPr lang="es-ES_tradnl" sz="2000" baseline="0" noProof="0" dirty="0" err="1">
                <a:latin typeface="Calibri Light" panose="020F0302020204030204" pitchFamily="34" charset="0"/>
              </a:rPr>
              <a:t>E.T.S</a:t>
            </a:r>
            <a:r>
              <a:rPr lang="es-ES_tradnl" sz="2000" baseline="0" noProof="0" dirty="0">
                <a:latin typeface="Calibri Light" panose="020F0302020204030204" pitchFamily="34" charset="0"/>
              </a:rPr>
              <a:t>. Ingenieros de Telecomunicación</a:t>
            </a:r>
          </a:p>
          <a:p>
            <a:pPr algn="ctr"/>
            <a:r>
              <a:rPr lang="es-ES_tradnl" sz="2000" baseline="0" noProof="0" dirty="0">
                <a:latin typeface="Calibri Light" panose="020F0302020204030204" pitchFamily="34" charset="0"/>
              </a:rPr>
              <a:t>Universidad Politécnica de Madrid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/>
              <a:pPr/>
              <a:t>31/08/2022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/>
              <a:pPr/>
              <a:t>31/08/2022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3290" y="1636489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3"/>
          <p:cNvSpPr>
            <a:spLocks noGrp="1"/>
          </p:cNvSpPr>
          <p:nvPr>
            <p:ph sz="half" idx="11"/>
          </p:nvPr>
        </p:nvSpPr>
        <p:spPr>
          <a:xfrm>
            <a:off x="4648200" y="1636489"/>
            <a:ext cx="3882739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68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289" y="1531190"/>
            <a:ext cx="3882057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Source Sans Pro Regular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4265" y="1531190"/>
            <a:ext cx="4122345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Source Sans Pro Regular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16"/>
          </p:nvPr>
        </p:nvSpPr>
        <p:spPr>
          <a:xfrm>
            <a:off x="4624265" y="2273820"/>
            <a:ext cx="3885620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7"/>
          </p:nvPr>
        </p:nvSpPr>
        <p:spPr>
          <a:xfrm>
            <a:off x="463288" y="2279278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902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9B1D41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/>
              <a:pPr/>
              <a:t>31/08/2022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/>
              <a:pPr/>
              <a:t>31/08/2022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/>
              <a:pPr/>
              <a:t>31/08/2022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/>
              <a:pPr/>
              <a:t>31/08/2022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9B1D4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/>
              <a:pPr/>
              <a:t>31/08/2022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/>
              <a:pPr/>
              <a:t>31/08/2022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/>
              <a:pPr/>
              <a:t>31/08/2022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/>
              <a:pPr/>
              <a:t>31/08/2022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/>
              <a:pPr/>
              <a:t>31/08/2022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9 CuadroTexto">
            <a:extLst>
              <a:ext uri="{FF2B5EF4-FFF2-40B4-BE49-F238E27FC236}">
                <a16:creationId xmlns:a16="http://schemas.microsoft.com/office/drawing/2014/main" id="{4C9DF6B0-9633-46E7-A9BC-A4C1D26F58F8}"/>
              </a:ext>
            </a:extLst>
          </p:cNvPr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/>
              <a:t>‹Nº›</a:t>
            </a:fld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/ 71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isalfoso.hernandez@upm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analytics-vidhya/momentum-rmsprop-and-adam-optimizer-5769721b4b1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ngboard.com/blog/data-science/deep-learning-frameworks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springboard.com/blog/data-science/deep-learning-framework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emblyai.com/blog/pytorch-vs-tensorflow-in-202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MasterMSTC/IEEE-Summer-Seminar/blob/main/IEEE_Seminar_MNIST_in_Keras.ipynb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terMSTC/IEEE-Summer-Seminar/blob/main/IEEE_Seminar_MNIST_in_Keras.ipynb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7.w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64.png"/><Relationship Id="rId3" Type="http://schemas.openxmlformats.org/officeDocument/2006/relationships/image" Target="../media/image52.wmf"/><Relationship Id="rId21" Type="http://schemas.openxmlformats.org/officeDocument/2006/relationships/image" Target="../media/image61.wmf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59.wmf"/><Relationship Id="rId25" Type="http://schemas.openxmlformats.org/officeDocument/2006/relationships/image" Target="../media/image6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6.wmf"/><Relationship Id="rId24" Type="http://schemas.openxmlformats.org/officeDocument/2006/relationships/oleObject" Target="../embeddings/oleObject12.bin"/><Relationship Id="rId32" Type="http://schemas.openxmlformats.org/officeDocument/2006/relationships/image" Target="../media/image67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23" Type="http://schemas.openxmlformats.org/officeDocument/2006/relationships/image" Target="../media/image62.wmf"/><Relationship Id="rId28" Type="http://schemas.openxmlformats.org/officeDocument/2006/relationships/image" Target="../media/image65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60.wmf"/><Relationship Id="rId31" Type="http://schemas.openxmlformats.org/officeDocument/2006/relationships/oleObject" Target="../embeddings/oleObject1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6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blog/neural-networks-activation-function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l.cmu.edu/2020/08/31/6-interpretability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s://www.jeremyjordan.me/convnet-architectures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keras.io/guides/transfer_learning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hyperlink" Target="https://www.youtube.com/watch?v=OyFJWRnt_AY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github.com/lexfridman/mit-deep-learning/blob/master/tutorial_deep_learning_basics/deep_learning_basics.ipyn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neptune.ai/blog/self-supervised-learning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Luisalfoso.hernandez@upm.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Hands-on Deep Learning with </a:t>
            </a:r>
            <a:r>
              <a:rPr lang="en-US" b="1" dirty="0" err="1"/>
              <a:t>Keras</a:t>
            </a:r>
            <a:r>
              <a:rPr lang="en-US" b="1" dirty="0"/>
              <a:t> and </a:t>
            </a:r>
            <a:r>
              <a:rPr lang="en-US" b="1" dirty="0" err="1"/>
              <a:t>Tensorflow</a:t>
            </a:r>
            <a:endParaRPr lang="en-US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331FE0-3A91-4002-9F37-F8FEACE93014}"/>
              </a:ext>
            </a:extLst>
          </p:cNvPr>
          <p:cNvSpPr txBox="1"/>
          <p:nvPr/>
        </p:nvSpPr>
        <p:spPr>
          <a:xfrm>
            <a:off x="3131840" y="4437112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Prof. Luis A. Hernández Gómez</a:t>
            </a:r>
          </a:p>
          <a:p>
            <a:r>
              <a:rPr lang="es-ES" dirty="0">
                <a:hlinkClick r:id="rId3"/>
              </a:rPr>
              <a:t>luisalfoso.hernandez@upm.es</a:t>
            </a:r>
            <a:r>
              <a:rPr lang="es-E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44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619125"/>
            <a:ext cx="91249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8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8459681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8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72FB1D1D-1078-43EE-8ABF-C04DA80F12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5" y="889389"/>
            <a:ext cx="8293170" cy="472549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1D38EB9-B85D-455F-8201-49E675470399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55709" y="471421"/>
            <a:ext cx="2664296" cy="892552"/>
          </a:xfrm>
          <a:prstGeom prst="rect">
            <a:avLst/>
          </a:prstGeom>
          <a:blipFill>
            <a:blip r:embed="rId3" cstate="print"/>
            <a:stretch>
              <a:fillRect l="-3432" t="-544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E69D6D7-6691-4808-945B-A67E8AFCA3B2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5576" y="3801256"/>
            <a:ext cx="5005153" cy="1692771"/>
          </a:xfrm>
          <a:prstGeom prst="rect">
            <a:avLst/>
          </a:prstGeom>
          <a:blipFill>
            <a:blip r:embed="rId4" cstate="print"/>
            <a:stretch>
              <a:fillRect l="-2558" t="-397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4CA6D9-F7E0-4E55-A690-97D4A6D2223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24339" y="5013176"/>
            <a:ext cx="3528392" cy="1200329"/>
          </a:xfrm>
          <a:prstGeom prst="rect">
            <a:avLst/>
          </a:prstGeom>
          <a:blipFill>
            <a:blip r:embed="rId5" cstate="print"/>
            <a:stretch>
              <a:fillRect t="-4061" b="-609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911A93-F828-3AE6-5ADC-DA83A66408F2}"/>
              </a:ext>
            </a:extLst>
          </p:cNvPr>
          <p:cNvSpPr txBox="1"/>
          <p:nvPr/>
        </p:nvSpPr>
        <p:spPr>
          <a:xfrm>
            <a:off x="6059578" y="40729"/>
            <a:ext cx="3116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Supervised Learning </a:t>
            </a:r>
          </a:p>
        </p:txBody>
      </p:sp>
    </p:spTree>
    <p:extLst>
      <p:ext uri="{BB962C8B-B14F-4D97-AF65-F5344CB8AC3E}">
        <p14:creationId xmlns:p14="http://schemas.microsoft.com/office/powerpoint/2010/main" val="78071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11560" y="-9939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800" dirty="0"/>
              <a:t>Gradient Descent</a:t>
            </a:r>
            <a:endParaRPr lang="zh-TW" altLang="en-US" sz="4800" dirty="0"/>
          </a:p>
        </p:txBody>
      </p:sp>
      <p:sp>
        <p:nvSpPr>
          <p:cNvPr id="7" name="Rectángulo 6"/>
          <p:cNvSpPr/>
          <p:nvPr/>
        </p:nvSpPr>
        <p:spPr>
          <a:xfrm>
            <a:off x="611560" y="0"/>
            <a:ext cx="27983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prstClr val="black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OPTIMIZATION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816" y="1196752"/>
            <a:ext cx="5904656" cy="4754532"/>
          </a:xfrm>
          <a:prstGeom prst="rect">
            <a:avLst/>
          </a:prstGeom>
        </p:spPr>
      </p:pic>
      <p:sp>
        <p:nvSpPr>
          <p:cNvPr id="11" name="文字方塊 20"/>
          <p:cNvSpPr txBox="1"/>
          <p:nvPr/>
        </p:nvSpPr>
        <p:spPr>
          <a:xfrm>
            <a:off x="1324394" y="1478601"/>
            <a:ext cx="1512168" cy="58477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Loss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𝜃</a:t>
            </a:r>
            <a:r>
              <a:rPr kumimoji="0" lang="es-E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34"/>
          <p:cNvSpPr txBox="1"/>
          <p:nvPr/>
        </p:nvSpPr>
        <p:spPr>
          <a:xfrm>
            <a:off x="538751" y="1700808"/>
            <a:ext cx="2218556" cy="14157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endParaRPr lang="en-US" altLang="zh-TW" sz="3200" kern="0" dirty="0">
              <a:latin typeface="Calibri" panose="020F0502020204030204"/>
              <a:ea typeface="新細明體" panose="02020500000000000000" pitchFamily="18" charset="-120"/>
            </a:endParaRPr>
          </a:p>
          <a:p>
            <a:pPr algn="ctr"/>
            <a:r>
              <a:rPr lang="en-US" altLang="zh-TW" sz="3200" kern="0" dirty="0">
                <a:latin typeface="Calibri" panose="020F0502020204030204"/>
                <a:ea typeface="新細明體" panose="02020500000000000000" pitchFamily="18" charset="-120"/>
              </a:rPr>
              <a:t>Loss function</a:t>
            </a:r>
            <a:endParaRPr lang="zh-TW" altLang="en-US" sz="2800" kern="0" dirty="0">
              <a:latin typeface="Calibri" panose="020F0502020204030204"/>
              <a:ea typeface="新細明體" panose="02020500000000000000" pitchFamily="18" charset="-120"/>
            </a:endParaRPr>
          </a:p>
          <a:p>
            <a:endParaRPr lang="zh-TW" altLang="en-US" sz="28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5004048" y="6093296"/>
                <a:ext cx="21889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6093296"/>
                <a:ext cx="2188933" cy="523220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19"/>
          <p:cNvSpPr txBox="1"/>
          <p:nvPr/>
        </p:nvSpPr>
        <p:spPr>
          <a:xfrm>
            <a:off x="323528" y="5517232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</a:rPr>
              <a:t>Assume there are only two parameters w</a:t>
            </a:r>
            <a:r>
              <a:rPr lang="en-US" altLang="zh-TW" sz="2400" baseline="-25000" dirty="0">
                <a:solidFill>
                  <a:prstClr val="black"/>
                </a:solidFill>
              </a:rPr>
              <a:t>1</a:t>
            </a:r>
            <a:r>
              <a:rPr lang="en-US" altLang="zh-TW" sz="2400" dirty="0">
                <a:solidFill>
                  <a:prstClr val="black"/>
                </a:solidFill>
              </a:rPr>
              <a:t> and w</a:t>
            </a:r>
            <a:r>
              <a:rPr lang="en-US" altLang="zh-TW" sz="2400" baseline="-25000" dirty="0">
                <a:solidFill>
                  <a:prstClr val="black"/>
                </a:solidFill>
              </a:rPr>
              <a:t>2</a:t>
            </a:r>
            <a:r>
              <a:rPr lang="en-US" altLang="zh-TW" sz="2400" dirty="0">
                <a:solidFill>
                  <a:prstClr val="black"/>
                </a:solidFill>
              </a:rPr>
              <a:t> in a network and convex loss function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7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700808"/>
            <a:ext cx="3344266" cy="278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1772816"/>
            <a:ext cx="4762500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6 CuadroTexto"/>
          <p:cNvSpPr txBox="1"/>
          <p:nvPr/>
        </p:nvSpPr>
        <p:spPr>
          <a:xfrm>
            <a:off x="179512" y="5661248"/>
            <a:ext cx="81449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sz="1600" dirty="0">
                <a:hlinkClick r:id="rId4"/>
              </a:rPr>
              <a:t>https://medium.com/analytics-vidhya/momentum-rmsprop-and-adam-optimizer-5769721b4b19</a:t>
            </a:r>
            <a:r>
              <a:rPr lang="en-US" sz="1600" dirty="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0"/>
            <a:ext cx="6902450" cy="126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5 Rectángulo"/>
          <p:cNvSpPr/>
          <p:nvPr/>
        </p:nvSpPr>
        <p:spPr>
          <a:xfrm>
            <a:off x="827584" y="1484784"/>
            <a:ext cx="7542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https://www.springboard.com/blog/data-science/deep-learning-frameworks/</a:t>
            </a:r>
            <a:r>
              <a:rPr lang="en-US" dirty="0"/>
              <a:t>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988840"/>
            <a:ext cx="5681067" cy="276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35288" y="3429000"/>
            <a:ext cx="5941168" cy="298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5589240"/>
            <a:ext cx="2592288" cy="912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60032" y="2780928"/>
            <a:ext cx="2088232" cy="73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88840"/>
            <a:ext cx="3744416" cy="1839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0"/>
            <a:ext cx="6902450" cy="126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3 Rectángulo"/>
          <p:cNvSpPr/>
          <p:nvPr/>
        </p:nvSpPr>
        <p:spPr>
          <a:xfrm>
            <a:off x="827584" y="1484784"/>
            <a:ext cx="7542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https://www.springboard.com/blog/data-science/deep-learning-frameworks/</a:t>
            </a:r>
            <a:r>
              <a:rPr lang="en-US" dirty="0"/>
              <a:t>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005064"/>
            <a:ext cx="5632425" cy="2571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4008" y="2348880"/>
            <a:ext cx="3706947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0"/>
            <a:ext cx="4851705" cy="37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Rectángulo"/>
          <p:cNvSpPr/>
          <p:nvPr/>
        </p:nvSpPr>
        <p:spPr>
          <a:xfrm>
            <a:off x="395536" y="602128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https://thenewstack.io/the-ultimate-guide-to-machine-learning-frameworks/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77072"/>
            <a:ext cx="4832077" cy="1492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2708920"/>
            <a:ext cx="1287143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1556792"/>
            <a:ext cx="1521891" cy="113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0072" y="3501008"/>
            <a:ext cx="3769097" cy="251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A7A84D-1E66-4ED4-9E90-5416AC5FF4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D60F69-D550-47A1-9720-F5791B7E5A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41477"/>
            <a:ext cx="9144000" cy="3775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389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A7A84D-1E66-4ED4-9E90-5416AC5FF4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BD6237-6C37-415F-BDEE-0F867FF6449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815194"/>
            <a:ext cx="9144000" cy="3227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0E3150B9-04AA-4DC7-B487-E1101B26B4AF}"/>
              </a:ext>
            </a:extLst>
          </p:cNvPr>
          <p:cNvSpPr/>
          <p:nvPr/>
        </p:nvSpPr>
        <p:spPr>
          <a:xfrm>
            <a:off x="2843808" y="3428999"/>
            <a:ext cx="5976664" cy="18955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F4B1B4-A966-524C-BE86-82D3574E7544}"/>
              </a:ext>
            </a:extLst>
          </p:cNvPr>
          <p:cNvSpPr txBox="1"/>
          <p:nvPr/>
        </p:nvSpPr>
        <p:spPr>
          <a:xfrm>
            <a:off x="431032" y="404664"/>
            <a:ext cx="8461448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Hands-on Deep Learning with </a:t>
            </a:r>
            <a:r>
              <a:rPr lang="en-US" sz="4400" b="1" dirty="0" err="1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4400" b="1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endParaRPr lang="en-US" sz="4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3200" b="1" dirty="0"/>
              <a:t>Objective:</a:t>
            </a:r>
          </a:p>
          <a:p>
            <a:endParaRPr lang="en-US" sz="2000" b="1" dirty="0"/>
          </a:p>
          <a:p>
            <a:pPr algn="just"/>
            <a:r>
              <a:rPr lang="en-US" sz="3200" dirty="0"/>
              <a:t>In this workshop you will learn to develop Deep Learning models using </a:t>
            </a:r>
            <a:r>
              <a:rPr lang="en-US" sz="3200" dirty="0" err="1"/>
              <a:t>Keras</a:t>
            </a:r>
            <a:r>
              <a:rPr lang="en-US" sz="3200" dirty="0"/>
              <a:t> on top of </a:t>
            </a:r>
            <a:r>
              <a:rPr lang="en-US" sz="3200" dirty="0" err="1"/>
              <a:t>Tensorflow</a:t>
            </a:r>
            <a:r>
              <a:rPr lang="en-US" sz="3200" dirty="0"/>
              <a:t>. </a:t>
            </a:r>
          </a:p>
        </p:txBody>
      </p:sp>
      <p:pic>
        <p:nvPicPr>
          <p:cNvPr id="90114" name="Picture 2" descr="https://929687.smushcdn.com/2633864/wp-content/uploads/2019/10/keras_vs_tfdotkeras_header.png?lossy=1&amp;strip=1&amp;webp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1772816"/>
            <a:ext cx="3456384" cy="2304256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251520" y="6165304"/>
            <a:ext cx="889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source:</a:t>
            </a:r>
          </a:p>
          <a:p>
            <a:r>
              <a:rPr lang="en-US" sz="1400" dirty="0"/>
              <a:t>https://pyimagesearch.com/2019/10/21/keras-vs-tf-keras-whats-the-difference-in-tensorflow-2-0/</a:t>
            </a:r>
          </a:p>
        </p:txBody>
      </p:sp>
    </p:spTree>
    <p:extLst>
      <p:ext uri="{BB962C8B-B14F-4D97-AF65-F5344CB8AC3E}">
        <p14:creationId xmlns:p14="http://schemas.microsoft.com/office/powerpoint/2010/main" val="569864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A7A84D-1E66-4ED4-9E90-5416AC5FF4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3A31DE-4ADE-4494-85DA-EEEB0BB4AD2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776" y="1556792"/>
            <a:ext cx="8604448" cy="3494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249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B111CC-C7F2-4CCF-8A8B-8D913A5261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6" y="1412776"/>
            <a:ext cx="9144000" cy="3552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394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F339D0A-6CDD-43F5-80DC-D3B11E046B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67356"/>
            <a:ext cx="71151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75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F91BA453-B2F3-46D1-AF79-B22652F360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42032"/>
            <a:ext cx="71151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4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F45392F7-2625-401F-9B99-A05FB2273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7641426" cy="471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1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FAE94A6-C27B-4B2F-8FC1-3A4A507B17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675"/>
            <a:ext cx="9144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78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AutoShape 4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134" name="AutoShape 6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323528" y="188640"/>
            <a:ext cx="7272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Now we will use:</a:t>
            </a: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260648"/>
            <a:ext cx="2448272" cy="1087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10 Rectángulo"/>
          <p:cNvSpPr/>
          <p:nvPr/>
        </p:nvSpPr>
        <p:spPr>
          <a:xfrm>
            <a:off x="467544" y="6165304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source:</a:t>
            </a:r>
          </a:p>
          <a:p>
            <a:r>
              <a:rPr lang="en-US" sz="1200" dirty="0"/>
              <a:t>https://gjuantorena.medium.com/como-empezar-a-analizar-datos-con-python-usando-google-colab-1e3cf68cba</a:t>
            </a:r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260648"/>
            <a:ext cx="1512168" cy="117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980728"/>
            <a:ext cx="2371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1988840"/>
            <a:ext cx="11525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3933056"/>
            <a:ext cx="5544616" cy="230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Rectángulo"/>
          <p:cNvSpPr/>
          <p:nvPr/>
        </p:nvSpPr>
        <p:spPr>
          <a:xfrm>
            <a:off x="683568" y="3356992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the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classical MNIST image classification problem</a:t>
            </a:r>
          </a:p>
        </p:txBody>
      </p:sp>
      <p:pic>
        <p:nvPicPr>
          <p:cNvPr id="141318" name="Picture 6" descr="MNIST database - Wikipedi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4149080"/>
            <a:ext cx="3038475" cy="18478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2550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8330868" cy="444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Rectángulo"/>
          <p:cNvSpPr/>
          <p:nvPr/>
        </p:nvSpPr>
        <p:spPr>
          <a:xfrm>
            <a:off x="683568" y="6021288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 source:</a:t>
            </a:r>
          </a:p>
          <a:p>
            <a:r>
              <a:rPr lang="en-US" sz="1600" dirty="0"/>
              <a:t>https://ai.stackexchange.com/questions/16575/what-does-end-to-end-training-mean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079250A-3A10-6E53-C330-46B6F0F9F6C6}"/>
              </a:ext>
            </a:extLst>
          </p:cNvPr>
          <p:cNvSpPr txBox="1"/>
          <p:nvPr/>
        </p:nvSpPr>
        <p:spPr>
          <a:xfrm>
            <a:off x="329268" y="379368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hlinkClick r:id="rId2"/>
              </a:rPr>
              <a:t>https://colab.research.google.com/github/MasterMSTC/IEEE-Summer-Seminar/blob/main/IEEE_Seminar_MNIST_in_Keras.ipynb</a:t>
            </a:r>
            <a:r>
              <a:rPr lang="es-ES" sz="2000" dirty="0"/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CDBFE5-4200-4F02-FAB6-766E8F6AB727}"/>
              </a:ext>
            </a:extLst>
          </p:cNvPr>
          <p:cNvSpPr txBox="1"/>
          <p:nvPr/>
        </p:nvSpPr>
        <p:spPr>
          <a:xfrm>
            <a:off x="323528" y="632882"/>
            <a:ext cx="864096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 err="1"/>
              <a:t>You</a:t>
            </a:r>
            <a:r>
              <a:rPr lang="es-ES" sz="4000" dirty="0"/>
              <a:t> can run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Noebook</a:t>
            </a:r>
            <a:r>
              <a:rPr lang="es-ES" sz="4000" dirty="0"/>
              <a:t>:</a:t>
            </a:r>
          </a:p>
          <a:p>
            <a:r>
              <a:rPr lang="sv-SE" sz="3600" b="1" dirty="0">
                <a:solidFill>
                  <a:srgbClr val="CD4115"/>
                </a:solidFill>
              </a:rPr>
              <a:t>IEEE_Seminar_MNIST_in_Keras.ipynb</a:t>
            </a:r>
          </a:p>
          <a:p>
            <a:endParaRPr lang="sv-SE" sz="3600" b="1" dirty="0">
              <a:solidFill>
                <a:srgbClr val="CD4115"/>
              </a:solidFill>
            </a:endParaRPr>
          </a:p>
          <a:p>
            <a:r>
              <a:rPr lang="sv-SE" sz="4000" dirty="0"/>
              <a:t>directly in colab, following this link:  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68115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EBB792F-034B-697B-7B21-DB721ABC1F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6752" y="2564904"/>
            <a:ext cx="6615608" cy="2748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59473F0-7B29-7533-0BDB-BBD01AB04CEA}"/>
              </a:ext>
            </a:extLst>
          </p:cNvPr>
          <p:cNvSpPr txBox="1"/>
          <p:nvPr/>
        </p:nvSpPr>
        <p:spPr>
          <a:xfrm>
            <a:off x="179512" y="188640"/>
            <a:ext cx="87849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800" dirty="0"/>
              <a:t>... or you can download the Notebook from GitHub:</a:t>
            </a:r>
          </a:p>
          <a:p>
            <a:r>
              <a:rPr lang="sv-SE" sz="2800" dirty="0">
                <a:hlinkClick r:id="rId3"/>
              </a:rPr>
              <a:t>https://github.com/MasterMSTC/IEEE-Summer-Seminar/blob/main/IEEE_Seminar_MNIST_in_Keras.ipynb</a:t>
            </a:r>
            <a:r>
              <a:rPr lang="sv-SE" sz="2800" dirty="0"/>
              <a:t> </a:t>
            </a:r>
          </a:p>
          <a:p>
            <a:endParaRPr lang="sv-SE" sz="2800" dirty="0"/>
          </a:p>
          <a:p>
            <a:r>
              <a:rPr lang="sv-SE" sz="2800" dirty="0"/>
              <a:t>.... copy it into your Drive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9255EC-741E-4C90-7AE3-7672689722BF}"/>
              </a:ext>
            </a:extLst>
          </p:cNvPr>
          <p:cNvSpPr txBox="1"/>
          <p:nvPr/>
        </p:nvSpPr>
        <p:spPr>
          <a:xfrm>
            <a:off x="323528" y="5949280"/>
            <a:ext cx="7128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.... and double-click and open with </a:t>
            </a:r>
            <a:r>
              <a:rPr lang="en-US" sz="2800" dirty="0" err="1"/>
              <a:t>Colab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216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6AF99FF-7511-1A47-117B-8EF81533DAA8}"/>
              </a:ext>
            </a:extLst>
          </p:cNvPr>
          <p:cNvSpPr txBox="1"/>
          <p:nvPr/>
        </p:nvSpPr>
        <p:spPr>
          <a:xfrm>
            <a:off x="1736812" y="274639"/>
            <a:ext cx="64624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50000"/>
                  </a:schemeClr>
                </a:solidFill>
              </a:rPr>
              <a:t>Working Environment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1AF2B06-3FF9-6C35-81F3-C95C33D0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115578"/>
            <a:ext cx="3816424" cy="169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C7AED77-8D15-49CF-E5F0-32CA5EB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3121288"/>
            <a:ext cx="1943828" cy="1516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EB9A1A-F295-57AC-C9CF-E75A1DC5DAD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800" y="5373216"/>
            <a:ext cx="4504263" cy="7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825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6C611DF-1025-6ADD-70BC-EB0F849B83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60" y="1677028"/>
            <a:ext cx="8892480" cy="3503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1957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1887962" y="219460"/>
            <a:ext cx="59092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 </a:t>
            </a:r>
            <a:r>
              <a:rPr lang="en-US" sz="2800" b="1" dirty="0">
                <a:solidFill>
                  <a:srgbClr val="0070C0"/>
                </a:solidFill>
              </a:rPr>
              <a:t>MNIST Image Classifier using</a:t>
            </a:r>
          </a:p>
          <a:p>
            <a:pPr algn="ctr"/>
            <a:r>
              <a:rPr lang="en-US" sz="2800" b="1" dirty="0" err="1">
                <a:solidFill>
                  <a:srgbClr val="0070C0"/>
                </a:solidFill>
              </a:rPr>
              <a:t>FeedForward</a:t>
            </a:r>
            <a:r>
              <a:rPr lang="en-US" sz="2800" b="1" dirty="0">
                <a:solidFill>
                  <a:srgbClr val="0070C0"/>
                </a:solidFill>
              </a:rPr>
              <a:t> Network</a:t>
            </a:r>
          </a:p>
        </p:txBody>
      </p:sp>
      <p:sp>
        <p:nvSpPr>
          <p:cNvPr id="5" name="矩形 34"/>
          <p:cNvSpPr/>
          <p:nvPr/>
        </p:nvSpPr>
        <p:spPr>
          <a:xfrm>
            <a:off x="2010687" y="2636912"/>
            <a:ext cx="746342" cy="3096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矩形 39"/>
          <p:cNvSpPr/>
          <p:nvPr/>
        </p:nvSpPr>
        <p:spPr>
          <a:xfrm>
            <a:off x="754269" y="2159568"/>
            <a:ext cx="498951" cy="4104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矩形 45"/>
          <p:cNvSpPr/>
          <p:nvPr/>
        </p:nvSpPr>
        <p:spPr>
          <a:xfrm>
            <a:off x="689500" y="28954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矩形 46"/>
          <p:cNvSpPr/>
          <p:nvPr/>
        </p:nvSpPr>
        <p:spPr>
          <a:xfrm>
            <a:off x="683568" y="234888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2" name="橢圓 52"/>
          <p:cNvSpPr/>
          <p:nvPr/>
        </p:nvSpPr>
        <p:spPr>
          <a:xfrm>
            <a:off x="2123728" y="270892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橢圓 53"/>
          <p:cNvSpPr/>
          <p:nvPr/>
        </p:nvSpPr>
        <p:spPr>
          <a:xfrm>
            <a:off x="2110139" y="3558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" name="橢圓 54"/>
          <p:cNvSpPr/>
          <p:nvPr/>
        </p:nvSpPr>
        <p:spPr>
          <a:xfrm>
            <a:off x="2123728" y="501317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" name="文字方塊 55"/>
          <p:cNvSpPr txBox="1"/>
          <p:nvPr/>
        </p:nvSpPr>
        <p:spPr>
          <a:xfrm rot="5400000">
            <a:off x="2095759" y="429493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" name="矩形 58"/>
          <p:cNvSpPr/>
          <p:nvPr/>
        </p:nvSpPr>
        <p:spPr>
          <a:xfrm>
            <a:off x="670552" y="58477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8" name="文字方塊 62"/>
          <p:cNvSpPr txBox="1"/>
          <p:nvPr/>
        </p:nvSpPr>
        <p:spPr>
          <a:xfrm rot="5400000">
            <a:off x="-10090" y="424751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</a:rPr>
              <a:t>….…………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22" name="直線單箭頭接點 74"/>
          <p:cNvCxnSpPr>
            <a:stCxn id="12" idx="6"/>
          </p:cNvCxnSpPr>
          <p:nvPr/>
        </p:nvCxnSpPr>
        <p:spPr>
          <a:xfrm>
            <a:off x="2697886" y="299599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75"/>
          <p:cNvCxnSpPr/>
          <p:nvPr/>
        </p:nvCxnSpPr>
        <p:spPr>
          <a:xfrm>
            <a:off x="2681955" y="385918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76"/>
          <p:cNvCxnSpPr>
            <a:stCxn id="14" idx="6"/>
          </p:cNvCxnSpPr>
          <p:nvPr/>
        </p:nvCxnSpPr>
        <p:spPr>
          <a:xfrm flipV="1">
            <a:off x="2697886" y="5081158"/>
            <a:ext cx="716182" cy="2190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77"/>
          <p:cNvCxnSpPr>
            <a:stCxn id="13" idx="6"/>
          </p:cNvCxnSpPr>
          <p:nvPr/>
        </p:nvCxnSpPr>
        <p:spPr>
          <a:xfrm flipV="1">
            <a:off x="2684297" y="306743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78"/>
          <p:cNvCxnSpPr>
            <a:stCxn id="12" idx="6"/>
          </p:cNvCxnSpPr>
          <p:nvPr/>
        </p:nvCxnSpPr>
        <p:spPr>
          <a:xfrm>
            <a:off x="2697886" y="2995999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79"/>
          <p:cNvCxnSpPr>
            <a:stCxn id="12" idx="6"/>
          </p:cNvCxnSpPr>
          <p:nvPr/>
        </p:nvCxnSpPr>
        <p:spPr>
          <a:xfrm>
            <a:off x="2697886" y="2995999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80"/>
          <p:cNvCxnSpPr>
            <a:stCxn id="13" idx="6"/>
          </p:cNvCxnSpPr>
          <p:nvPr/>
        </p:nvCxnSpPr>
        <p:spPr>
          <a:xfrm>
            <a:off x="2684297" y="384600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81"/>
          <p:cNvCxnSpPr/>
          <p:nvPr/>
        </p:nvCxnSpPr>
        <p:spPr>
          <a:xfrm flipV="1">
            <a:off x="2699792" y="3429000"/>
            <a:ext cx="792088" cy="1782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82"/>
          <p:cNvCxnSpPr>
            <a:stCxn id="14" idx="6"/>
          </p:cNvCxnSpPr>
          <p:nvPr/>
        </p:nvCxnSpPr>
        <p:spPr>
          <a:xfrm flipV="1">
            <a:off x="2697886" y="4072243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83"/>
          <p:cNvCxnSpPr>
            <a:endCxn id="12" idx="2"/>
          </p:cNvCxnSpPr>
          <p:nvPr/>
        </p:nvCxnSpPr>
        <p:spPr>
          <a:xfrm flipV="1">
            <a:off x="1131547" y="2995999"/>
            <a:ext cx="992181" cy="1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84"/>
          <p:cNvCxnSpPr>
            <a:stCxn id="9" idx="3"/>
            <a:endCxn id="13" idx="2"/>
          </p:cNvCxnSpPr>
          <p:nvPr/>
        </p:nvCxnSpPr>
        <p:spPr>
          <a:xfrm>
            <a:off x="1026468" y="2520330"/>
            <a:ext cx="1083671" cy="1325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85"/>
          <p:cNvCxnSpPr>
            <a:stCxn id="9" idx="3"/>
            <a:endCxn id="14" idx="2"/>
          </p:cNvCxnSpPr>
          <p:nvPr/>
        </p:nvCxnSpPr>
        <p:spPr>
          <a:xfrm>
            <a:off x="1026468" y="2520330"/>
            <a:ext cx="1097260" cy="27799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86"/>
          <p:cNvCxnSpPr>
            <a:stCxn id="9" idx="3"/>
            <a:endCxn id="12" idx="2"/>
          </p:cNvCxnSpPr>
          <p:nvPr/>
        </p:nvCxnSpPr>
        <p:spPr>
          <a:xfrm>
            <a:off x="1026468" y="2520330"/>
            <a:ext cx="1097260" cy="4756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87"/>
          <p:cNvCxnSpPr>
            <a:stCxn id="8" idx="3"/>
            <a:endCxn id="13" idx="2"/>
          </p:cNvCxnSpPr>
          <p:nvPr/>
        </p:nvCxnSpPr>
        <p:spPr>
          <a:xfrm>
            <a:off x="1032400" y="3066898"/>
            <a:ext cx="1077739" cy="7791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88"/>
          <p:cNvCxnSpPr/>
          <p:nvPr/>
        </p:nvCxnSpPr>
        <p:spPr>
          <a:xfrm>
            <a:off x="1043608" y="3068960"/>
            <a:ext cx="1066106" cy="2007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89"/>
          <p:cNvCxnSpPr>
            <a:cxnSpLocks/>
            <a:endCxn id="12" idx="2"/>
          </p:cNvCxnSpPr>
          <p:nvPr/>
        </p:nvCxnSpPr>
        <p:spPr>
          <a:xfrm flipV="1">
            <a:off x="1259632" y="2995999"/>
            <a:ext cx="864096" cy="3000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0"/>
          <p:cNvCxnSpPr>
            <a:cxnSpLocks/>
            <a:endCxn id="13" idx="2"/>
          </p:cNvCxnSpPr>
          <p:nvPr/>
        </p:nvCxnSpPr>
        <p:spPr>
          <a:xfrm flipV="1">
            <a:off x="1259632" y="3846007"/>
            <a:ext cx="850507" cy="21505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91"/>
          <p:cNvCxnSpPr>
            <a:cxnSpLocks/>
            <a:endCxn id="14" idx="2"/>
          </p:cNvCxnSpPr>
          <p:nvPr/>
        </p:nvCxnSpPr>
        <p:spPr>
          <a:xfrm flipV="1">
            <a:off x="1259632" y="5300255"/>
            <a:ext cx="864096" cy="696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75"/>
          <p:cNvSpPr/>
          <p:nvPr/>
        </p:nvSpPr>
        <p:spPr>
          <a:xfrm>
            <a:off x="3491880" y="2924944"/>
            <a:ext cx="648072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2" name="橢圓 110"/>
          <p:cNvSpPr/>
          <p:nvPr/>
        </p:nvSpPr>
        <p:spPr>
          <a:xfrm>
            <a:off x="3491880" y="296094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3" name="橢圓 111"/>
          <p:cNvSpPr/>
          <p:nvPr/>
        </p:nvSpPr>
        <p:spPr>
          <a:xfrm>
            <a:off x="3534392" y="360902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4" name="橢圓 112"/>
          <p:cNvSpPr/>
          <p:nvPr/>
        </p:nvSpPr>
        <p:spPr>
          <a:xfrm>
            <a:off x="3563888" y="461713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649705" y="2135513"/>
            <a:ext cx="1495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Hidden layer 1</a:t>
            </a:r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3565721" y="418691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3143416" y="2126304"/>
            <a:ext cx="154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Hidden layer  2</a:t>
            </a:r>
          </a:p>
        </p:txBody>
      </p:sp>
      <p:cxnSp>
        <p:nvCxnSpPr>
          <p:cNvPr id="63" name="直線單箭頭接點 124"/>
          <p:cNvCxnSpPr>
            <a:endCxn id="66" idx="1"/>
          </p:cNvCxnSpPr>
          <p:nvPr/>
        </p:nvCxnSpPr>
        <p:spPr>
          <a:xfrm>
            <a:off x="6545712" y="2995220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130"/>
          <p:cNvSpPr txBox="1"/>
          <p:nvPr/>
        </p:nvSpPr>
        <p:spPr>
          <a:xfrm>
            <a:off x="7250974" y="269555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>
                <a:solidFill>
                  <a:prstClr val="black"/>
                </a:solidFill>
              </a:rPr>
              <a:t>1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5" name="文字方塊 132"/>
          <p:cNvSpPr txBox="1"/>
          <p:nvPr/>
        </p:nvSpPr>
        <p:spPr>
          <a:xfrm>
            <a:off x="7239691" y="476000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>
                <a:solidFill>
                  <a:prstClr val="black"/>
                </a:solidFill>
              </a:rPr>
              <a:t>10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6" name="矩形 136"/>
          <p:cNvSpPr/>
          <p:nvPr/>
        </p:nvSpPr>
        <p:spPr>
          <a:xfrm>
            <a:off x="7092280" y="278092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</a:rPr>
              <a:t>0.1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7" name="矩形 137"/>
          <p:cNvSpPr/>
          <p:nvPr/>
        </p:nvSpPr>
        <p:spPr>
          <a:xfrm>
            <a:off x="7116582" y="3429000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</a:rPr>
              <a:t>0.4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8" name="矩形 138"/>
          <p:cNvSpPr/>
          <p:nvPr/>
        </p:nvSpPr>
        <p:spPr>
          <a:xfrm>
            <a:off x="7180444" y="4796889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</a:rPr>
              <a:t>0.2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9" name="文字方塊 148"/>
          <p:cNvSpPr txBox="1"/>
          <p:nvPr/>
        </p:nvSpPr>
        <p:spPr>
          <a:xfrm>
            <a:off x="7884368" y="2708920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70" name="矩形 153"/>
          <p:cNvSpPr/>
          <p:nvPr/>
        </p:nvSpPr>
        <p:spPr>
          <a:xfrm rot="5400000">
            <a:off x="5054361" y="3738727"/>
            <a:ext cx="2582833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solidFill>
                  <a:prstClr val="white"/>
                </a:solidFill>
              </a:rPr>
              <a:t>Softmax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5364088" y="3501008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/>
          <p:cNvSpPr/>
          <p:nvPr/>
        </p:nvSpPr>
        <p:spPr>
          <a:xfrm>
            <a:off x="7094743" y="1844824"/>
            <a:ext cx="1382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Output</a:t>
            </a:r>
          </a:p>
          <a:p>
            <a:pPr algn="ctr"/>
            <a:r>
              <a:rPr lang="en-US" b="1" dirty="0">
                <a:solidFill>
                  <a:prstClr val="black"/>
                </a:solidFill>
              </a:rPr>
              <a:t>Probabilities</a:t>
            </a:r>
          </a:p>
        </p:txBody>
      </p:sp>
      <p:sp>
        <p:nvSpPr>
          <p:cNvPr id="77" name="Rectángulo 76"/>
          <p:cNvSpPr/>
          <p:nvPr/>
        </p:nvSpPr>
        <p:spPr>
          <a:xfrm>
            <a:off x="4932040" y="2159568"/>
            <a:ext cx="1321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Output </a:t>
            </a:r>
            <a:r>
              <a:rPr lang="es-ES" b="1" dirty="0" err="1"/>
              <a:t>layer</a:t>
            </a:r>
            <a:endParaRPr lang="es-ES" b="1" dirty="0"/>
          </a:p>
        </p:txBody>
      </p:sp>
      <p:cxnSp>
        <p:nvCxnSpPr>
          <p:cNvPr id="78" name="直線單箭頭接點 74"/>
          <p:cNvCxnSpPr/>
          <p:nvPr/>
        </p:nvCxnSpPr>
        <p:spPr>
          <a:xfrm>
            <a:off x="5364088" y="37170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n 8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3284984"/>
            <a:ext cx="432048" cy="1428597"/>
          </a:xfrm>
          <a:prstGeom prst="rect">
            <a:avLst/>
          </a:prstGeom>
        </p:spPr>
      </p:pic>
      <p:cxnSp>
        <p:nvCxnSpPr>
          <p:cNvPr id="90" name="直線單箭頭接點 74"/>
          <p:cNvCxnSpPr/>
          <p:nvPr/>
        </p:nvCxnSpPr>
        <p:spPr>
          <a:xfrm>
            <a:off x="4139952" y="3284984"/>
            <a:ext cx="792088" cy="216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74"/>
          <p:cNvCxnSpPr/>
          <p:nvPr/>
        </p:nvCxnSpPr>
        <p:spPr>
          <a:xfrm flipV="1">
            <a:off x="4139952" y="3501008"/>
            <a:ext cx="792088" cy="1440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74"/>
          <p:cNvCxnSpPr/>
          <p:nvPr/>
        </p:nvCxnSpPr>
        <p:spPr>
          <a:xfrm flipV="1">
            <a:off x="4139952" y="3501008"/>
            <a:ext cx="72008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74"/>
          <p:cNvCxnSpPr/>
          <p:nvPr/>
        </p:nvCxnSpPr>
        <p:spPr>
          <a:xfrm>
            <a:off x="4139952" y="3356992"/>
            <a:ext cx="792088" cy="1224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74"/>
          <p:cNvCxnSpPr/>
          <p:nvPr/>
        </p:nvCxnSpPr>
        <p:spPr>
          <a:xfrm>
            <a:off x="4139952" y="3861048"/>
            <a:ext cx="720080" cy="7200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74"/>
          <p:cNvCxnSpPr/>
          <p:nvPr/>
        </p:nvCxnSpPr>
        <p:spPr>
          <a:xfrm flipV="1">
            <a:off x="4139952" y="4581128"/>
            <a:ext cx="72008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74"/>
          <p:cNvCxnSpPr/>
          <p:nvPr/>
        </p:nvCxnSpPr>
        <p:spPr>
          <a:xfrm>
            <a:off x="4139952" y="3356992"/>
            <a:ext cx="783704" cy="423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74"/>
          <p:cNvCxnSpPr>
            <a:endCxn id="89" idx="1"/>
          </p:cNvCxnSpPr>
          <p:nvPr/>
        </p:nvCxnSpPr>
        <p:spPr>
          <a:xfrm>
            <a:off x="4211960" y="3429000"/>
            <a:ext cx="720080" cy="570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74"/>
          <p:cNvCxnSpPr/>
          <p:nvPr/>
        </p:nvCxnSpPr>
        <p:spPr>
          <a:xfrm>
            <a:off x="4139952" y="3429000"/>
            <a:ext cx="792088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74"/>
          <p:cNvCxnSpPr/>
          <p:nvPr/>
        </p:nvCxnSpPr>
        <p:spPr>
          <a:xfrm>
            <a:off x="5364088" y="4005064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74"/>
          <p:cNvCxnSpPr/>
          <p:nvPr/>
        </p:nvCxnSpPr>
        <p:spPr>
          <a:xfrm>
            <a:off x="5364088" y="4293096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74"/>
          <p:cNvCxnSpPr/>
          <p:nvPr/>
        </p:nvCxnSpPr>
        <p:spPr>
          <a:xfrm>
            <a:off x="5364088" y="4509120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4"/>
          <p:cNvCxnSpPr>
            <a:cxnSpLocks/>
          </p:cNvCxnSpPr>
          <p:nvPr/>
        </p:nvCxnSpPr>
        <p:spPr>
          <a:xfrm flipV="1">
            <a:off x="6588224" y="3637685"/>
            <a:ext cx="445637" cy="56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4"/>
          <p:cNvCxnSpPr/>
          <p:nvPr/>
        </p:nvCxnSpPr>
        <p:spPr>
          <a:xfrm>
            <a:off x="6588224" y="5011439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48"/>
          <p:cNvSpPr txBox="1"/>
          <p:nvPr/>
        </p:nvSpPr>
        <p:spPr>
          <a:xfrm>
            <a:off x="7924999" y="3429000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5" name="文字方塊 148"/>
          <p:cNvSpPr txBox="1"/>
          <p:nvPr/>
        </p:nvSpPr>
        <p:spPr>
          <a:xfrm>
            <a:off x="7956376" y="4797152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126" name="文字方塊 55"/>
          <p:cNvSpPr txBox="1"/>
          <p:nvPr/>
        </p:nvSpPr>
        <p:spPr>
          <a:xfrm rot="5400000">
            <a:off x="7166121" y="40560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894422B-A3D0-BEAD-8145-58FA4F77B3A5}"/>
              </a:ext>
            </a:extLst>
          </p:cNvPr>
          <p:cNvSpPr txBox="1"/>
          <p:nvPr/>
        </p:nvSpPr>
        <p:spPr>
          <a:xfrm>
            <a:off x="662657" y="2212245"/>
            <a:ext cx="48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1400" dirty="0"/>
              <a:t>1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F3EC1A24-73E9-50D9-9271-CAF6EE8649CA}"/>
              </a:ext>
            </a:extLst>
          </p:cNvPr>
          <p:cNvSpPr txBox="1"/>
          <p:nvPr/>
        </p:nvSpPr>
        <p:spPr>
          <a:xfrm>
            <a:off x="627462" y="5712014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1400" dirty="0" err="1"/>
              <a:t>N</a:t>
            </a:r>
            <a:endParaRPr lang="es-ES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8081D7-D97C-FFA3-B5E0-ED4B491AD7F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8943" y="513799"/>
            <a:ext cx="1432737" cy="136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84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725601"/>
              </p:ext>
            </p:extLst>
          </p:nvPr>
        </p:nvGraphicFramePr>
        <p:xfrm>
          <a:off x="2651125" y="561975"/>
          <a:ext cx="59229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cuación" r:id="rId2" imgW="2133360" imgH="215640" progId="">
                  <p:embed/>
                </p:oleObj>
              </mc:Choice>
              <mc:Fallback>
                <p:oleObj name="Ecuación" r:id="rId2" imgW="2133360" imgH="2156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25" y="561975"/>
                        <a:ext cx="5922963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25"/>
          <p:cNvSpPr/>
          <p:nvPr/>
        </p:nvSpPr>
        <p:spPr>
          <a:xfrm>
            <a:off x="1596245" y="607316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3"/>
          <p:cNvSpPr/>
          <p:nvPr/>
        </p:nvSpPr>
        <p:spPr>
          <a:xfrm>
            <a:off x="3285854" y="3131920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4"/>
          <p:cNvSpPr/>
          <p:nvPr/>
        </p:nvSpPr>
        <p:spPr>
          <a:xfrm>
            <a:off x="611560" y="519448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5"/>
          <p:cNvCxnSpPr>
            <a:stCxn id="20" idx="3"/>
            <a:endCxn id="22" idx="1"/>
          </p:cNvCxnSpPr>
          <p:nvPr/>
        </p:nvCxnSpPr>
        <p:spPr>
          <a:xfrm flipV="1">
            <a:off x="1200637" y="2120747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4079811" y="1450901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方程式" r:id="rId4" imgW="126720" imgH="126720" progId="">
                  <p:embed/>
                </p:oleObj>
              </mc:Choice>
              <mc:Fallback>
                <p:oleObj name="方程式" r:id="rId4" imgW="126720" imgH="12672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11" y="1450901"/>
                        <a:ext cx="352425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1654336" y="628045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方程式" r:id="rId6" imgW="177480" imgH="215640" progId="">
                  <p:embed/>
                </p:oleObj>
              </mc:Choice>
              <mc:Fallback>
                <p:oleObj name="方程式" r:id="rId6" imgW="177480" imgH="2156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336" y="628045"/>
                        <a:ext cx="493713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1658186" y="1264299"/>
          <a:ext cx="5286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方程式" r:id="rId8" imgW="190440" imgH="215640" progId="">
                  <p:embed/>
                </p:oleObj>
              </mc:Choice>
              <mc:Fallback>
                <p:oleObj name="方程式" r:id="rId8" imgW="190440" imgH="21564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186" y="1264299"/>
                        <a:ext cx="528638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654336" y="2043149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方程式" r:id="rId10" imgW="215640" imgH="215640" progId="">
                  <p:embed/>
                </p:oleObj>
              </mc:Choice>
              <mc:Fallback>
                <p:oleObj name="方程式" r:id="rId10" imgW="215640" imgH="21564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336" y="2043149"/>
                        <a:ext cx="598487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1"/>
          <p:cNvCxnSpPr>
            <a:endCxn id="29" idx="2"/>
          </p:cNvCxnSpPr>
          <p:nvPr/>
        </p:nvCxnSpPr>
        <p:spPr>
          <a:xfrm>
            <a:off x="3687710" y="2090147"/>
            <a:ext cx="1271039" cy="35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2"/>
          <p:cNvCxnSpPr>
            <a:stCxn id="19" idx="3"/>
            <a:endCxn id="22" idx="1"/>
          </p:cNvCxnSpPr>
          <p:nvPr/>
        </p:nvCxnSpPr>
        <p:spPr>
          <a:xfrm>
            <a:off x="1188606" y="1693491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3"/>
          <p:cNvCxnSpPr>
            <a:endCxn id="22" idx="1"/>
          </p:cNvCxnSpPr>
          <p:nvPr/>
        </p:nvCxnSpPr>
        <p:spPr>
          <a:xfrm>
            <a:off x="1208257" y="835215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4"/>
          <p:cNvSpPr txBox="1"/>
          <p:nvPr/>
        </p:nvSpPr>
        <p:spPr>
          <a:xfrm rot="5400000">
            <a:off x="618410" y="218043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8" name="Object 12"/>
          <p:cNvGraphicFramePr>
            <a:graphicFrameLocks noChangeAspect="1"/>
          </p:cNvGraphicFramePr>
          <p:nvPr/>
        </p:nvGraphicFramePr>
        <p:xfrm>
          <a:off x="693306" y="476672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cuación" r:id="rId12" imgW="177480" imgH="228600" progId="">
                  <p:embed/>
                </p:oleObj>
              </mc:Choice>
              <mc:Fallback>
                <p:oleObj name="Ecuación" r:id="rId12" imgW="177480" imgH="22860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306" y="476672"/>
                        <a:ext cx="495300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/>
        </p:nvGraphicFramePr>
        <p:xfrm>
          <a:off x="693306" y="1378372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cuación" r:id="rId14" imgW="177480" imgH="228600" progId="">
                  <p:embed/>
                </p:oleObj>
              </mc:Choice>
              <mc:Fallback>
                <p:oleObj name="Ecuación" r:id="rId14" imgW="177480" imgH="22860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306" y="1378372"/>
                        <a:ext cx="495300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2"/>
          <p:cNvGraphicFramePr>
            <a:graphicFrameLocks noChangeAspect="1"/>
          </p:cNvGraphicFramePr>
          <p:nvPr/>
        </p:nvGraphicFramePr>
        <p:xfrm>
          <a:off x="667237" y="2594490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cuación" r:id="rId16" imgW="190440" imgH="228600" progId="">
                  <p:embed/>
                </p:oleObj>
              </mc:Choice>
              <mc:Fallback>
                <p:oleObj name="Ecuación" r:id="rId16" imgW="190440" imgH="22860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37" y="2594490"/>
                        <a:ext cx="533400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群組 20"/>
          <p:cNvGrpSpPr/>
          <p:nvPr/>
        </p:nvGrpSpPr>
        <p:grpSpPr>
          <a:xfrm>
            <a:off x="3346196" y="1860587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4" name="方程式" r:id="rId18" imgW="139680" imgH="139680" progId="">
                    <p:embed/>
                  </p:oleObj>
                </mc:Choice>
                <mc:Fallback>
                  <p:oleObj name="方程式" r:id="rId18" imgW="139680" imgH="139680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3403892" y="3214438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方程式" r:id="rId20" imgW="126720" imgH="177480" progId="">
                  <p:embed/>
                </p:oleObj>
              </mc:Choice>
              <mc:Fallback>
                <p:oleObj name="方程式" r:id="rId20" imgW="126720" imgH="177480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892" y="3214438"/>
                        <a:ext cx="3540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3597403" y="2391350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33"/>
          <p:cNvSpPr txBox="1"/>
          <p:nvPr/>
        </p:nvSpPr>
        <p:spPr>
          <a:xfrm>
            <a:off x="3602068" y="483954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38"/>
          <p:cNvSpPr txBox="1"/>
          <p:nvPr/>
        </p:nvSpPr>
        <p:spPr>
          <a:xfrm>
            <a:off x="1347616" y="2909609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8" name="直線單箭頭接點 35"/>
          <p:cNvCxnSpPr/>
          <p:nvPr/>
        </p:nvCxnSpPr>
        <p:spPr>
          <a:xfrm flipV="1">
            <a:off x="5669181" y="2152860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6"/>
          <p:cNvSpPr/>
          <p:nvPr/>
        </p:nvSpPr>
        <p:spPr>
          <a:xfrm>
            <a:off x="4958749" y="1654399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30" name="Object 12"/>
          <p:cNvGraphicFramePr>
            <a:graphicFrameLocks noChangeAspect="1"/>
          </p:cNvGraphicFramePr>
          <p:nvPr/>
        </p:nvGraphicFramePr>
        <p:xfrm>
          <a:off x="5026140" y="1849963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方程式" r:id="rId22" imgW="317160" imgH="215640" progId="">
                  <p:embed/>
                </p:oleObj>
              </mc:Choice>
              <mc:Fallback>
                <p:oleObj name="方程式" r:id="rId22" imgW="317160" imgH="21564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140" y="1849963"/>
                        <a:ext cx="787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2"/>
          <p:cNvGraphicFramePr>
            <a:graphicFrameLocks noChangeAspect="1"/>
          </p:cNvGraphicFramePr>
          <p:nvPr/>
        </p:nvGraphicFramePr>
        <p:xfrm>
          <a:off x="6518782" y="1908796"/>
          <a:ext cx="3873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cuación" r:id="rId24" imgW="139680" imgH="164880" progId="">
                  <p:embed/>
                </p:oleObj>
              </mc:Choice>
              <mc:Fallback>
                <p:oleObj name="Ecuación" r:id="rId24" imgW="139680" imgH="164880" progId="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8782" y="1908796"/>
                        <a:ext cx="387350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9"/>
          <p:cNvSpPr txBox="1"/>
          <p:nvPr/>
        </p:nvSpPr>
        <p:spPr>
          <a:xfrm>
            <a:off x="5364088" y="2636912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accent1"/>
                </a:solidFill>
              </a:rPr>
              <a:t>Activation function, as a Sigmoid function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grpSp>
        <p:nvGrpSpPr>
          <p:cNvPr id="4" name="群組 2"/>
          <p:cNvGrpSpPr/>
          <p:nvPr/>
        </p:nvGrpSpPr>
        <p:grpSpPr>
          <a:xfrm>
            <a:off x="2771800" y="4581128"/>
            <a:ext cx="5297714" cy="2078894"/>
            <a:chOff x="3543455" y="4585976"/>
            <a:chExt cx="5297714" cy="2078894"/>
          </a:xfrm>
        </p:grpSpPr>
        <p:sp>
          <p:nvSpPr>
            <p:cNvPr id="34" name="圓角矩形圖說文字 136"/>
            <p:cNvSpPr/>
            <p:nvPr/>
          </p:nvSpPr>
          <p:spPr>
            <a:xfrm>
              <a:off x="3543455" y="4585976"/>
              <a:ext cx="5297714" cy="2078894"/>
            </a:xfrm>
            <a:prstGeom prst="wedgeRoundRectCallout">
              <a:avLst>
                <a:gd name="adj1" fmla="val -783"/>
                <a:gd name="adj2" fmla="val -140757"/>
                <a:gd name="adj3" fmla="val 16667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1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38" name="圖片 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39" name="Object 12"/>
              <p:cNvGraphicFramePr>
                <a:graphicFrameLocks noChangeAspect="1"/>
              </p:cNvGraphicFramePr>
              <p:nvPr/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8" name="方程式" r:id="rId27" imgW="317160" imgH="215640" progId="">
                      <p:embed/>
                    </p:oleObj>
                  </mc:Choice>
                  <mc:Fallback>
                    <p:oleObj name="方程式" r:id="rId27" imgW="317160" imgH="215640" progId="">
                      <p:embed/>
                      <p:pic>
                        <p:nvPicPr>
                          <p:cNvPr id="0" name="Picture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Object 12"/>
              <p:cNvGraphicFramePr>
                <a:graphicFrameLocks noChangeAspect="1"/>
              </p:cNvGraphicFramePr>
              <p:nvPr/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59" name="方程式" r:id="rId29" imgW="126720" imgH="126720" progId="">
                      <p:embed/>
                    </p:oleObj>
                  </mc:Choice>
                  <mc:Fallback>
                    <p:oleObj name="方程式" r:id="rId29" imgW="126720" imgH="126720" progId="">
                      <p:embed/>
                      <p:pic>
                        <p:nvPicPr>
                          <p:cNvPr id="0" name="Picture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6" name="Object 12"/>
            <p:cNvGraphicFramePr>
              <a:graphicFrameLocks noChangeAspect="1"/>
            </p:cNvGraphicFramePr>
            <p:nvPr/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0" name="方程式" r:id="rId31" imgW="863280" imgH="393480" progId="">
                    <p:embed/>
                  </p:oleObj>
                </mc:Choice>
                <mc:Fallback>
                  <p:oleObj name="方程式" r:id="rId31" imgW="863280" imgH="393480" progId="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Sigmoid Function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669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6632"/>
            <a:ext cx="6264696" cy="582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1259632" y="6021288"/>
            <a:ext cx="6449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https://www.v7labs.com/blog/neural-networks-activation-functions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08050"/>
          </a:xfrm>
        </p:spPr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3895072" y="1540110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3895072" y="293918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70" name="直線單箭頭接點 69"/>
          <p:cNvCxnSpPr>
            <a:stCxn id="69" idx="3"/>
            <a:endCxn id="63" idx="2"/>
          </p:cNvCxnSpPr>
          <p:nvPr/>
        </p:nvCxnSpPr>
        <p:spPr>
          <a:xfrm>
            <a:off x="2636253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stCxn id="69" idx="3"/>
            <a:endCxn id="65" idx="2"/>
          </p:cNvCxnSpPr>
          <p:nvPr/>
        </p:nvCxnSpPr>
        <p:spPr>
          <a:xfrm>
            <a:off x="2636253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endCxn id="67" idx="2"/>
          </p:cNvCxnSpPr>
          <p:nvPr/>
        </p:nvCxnSpPr>
        <p:spPr>
          <a:xfrm flipV="1">
            <a:off x="6169768" y="2407981"/>
            <a:ext cx="931985" cy="7861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endCxn id="68" idx="2"/>
          </p:cNvCxnSpPr>
          <p:nvPr/>
        </p:nvCxnSpPr>
        <p:spPr>
          <a:xfrm>
            <a:off x="6169768" y="3194160"/>
            <a:ext cx="931985" cy="52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67" idx="2"/>
          </p:cNvCxnSpPr>
          <p:nvPr/>
        </p:nvCxnSpPr>
        <p:spPr>
          <a:xfrm flipV="1">
            <a:off x="6169767" y="2407981"/>
            <a:ext cx="931986" cy="1456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68" idx="2"/>
          </p:cNvCxnSpPr>
          <p:nvPr/>
        </p:nvCxnSpPr>
        <p:spPr>
          <a:xfrm flipV="1">
            <a:off x="6169768" y="3246915"/>
            <a:ext cx="931985" cy="645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86" idx="3"/>
            <a:endCxn id="63" idx="2"/>
          </p:cNvCxnSpPr>
          <p:nvPr/>
        </p:nvCxnSpPr>
        <p:spPr>
          <a:xfrm flipV="1">
            <a:off x="2636253" y="1795087"/>
            <a:ext cx="1258819" cy="666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86" idx="3"/>
            <a:endCxn id="64" idx="2"/>
          </p:cNvCxnSpPr>
          <p:nvPr/>
        </p:nvCxnSpPr>
        <p:spPr>
          <a:xfrm>
            <a:off x="2636253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86" idx="3"/>
            <a:endCxn id="65" idx="2"/>
          </p:cNvCxnSpPr>
          <p:nvPr/>
        </p:nvCxnSpPr>
        <p:spPr>
          <a:xfrm>
            <a:off x="2636253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86" idx="3"/>
            <a:endCxn id="66" idx="2"/>
          </p:cNvCxnSpPr>
          <p:nvPr/>
        </p:nvCxnSpPr>
        <p:spPr>
          <a:xfrm>
            <a:off x="2636253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2369918" y="2328022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9" name="橢圓 88"/>
          <p:cNvSpPr/>
          <p:nvPr/>
        </p:nvSpPr>
        <p:spPr>
          <a:xfrm>
            <a:off x="5659813" y="290446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0" name="橢圓 89"/>
          <p:cNvSpPr/>
          <p:nvPr/>
        </p:nvSpPr>
        <p:spPr>
          <a:xfrm>
            <a:off x="5659813" y="3602721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369918" y="3082616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94" name="直線單箭頭接點 93"/>
          <p:cNvCxnSpPr>
            <a:stCxn id="91" idx="3"/>
            <a:endCxn id="66" idx="2"/>
          </p:cNvCxnSpPr>
          <p:nvPr/>
        </p:nvCxnSpPr>
        <p:spPr>
          <a:xfrm>
            <a:off x="2636253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92" idx="3"/>
            <a:endCxn id="65" idx="2"/>
          </p:cNvCxnSpPr>
          <p:nvPr/>
        </p:nvCxnSpPr>
        <p:spPr>
          <a:xfrm flipV="1">
            <a:off x="2636253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92" idx="3"/>
            <a:endCxn id="63" idx="2"/>
          </p:cNvCxnSpPr>
          <p:nvPr/>
        </p:nvCxnSpPr>
        <p:spPr>
          <a:xfrm flipV="1">
            <a:off x="2636253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91" idx="3"/>
            <a:endCxn id="64" idx="2"/>
          </p:cNvCxnSpPr>
          <p:nvPr/>
        </p:nvCxnSpPr>
        <p:spPr>
          <a:xfrm flipV="1">
            <a:off x="2636253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1" idx="3"/>
            <a:endCxn id="63" idx="2"/>
          </p:cNvCxnSpPr>
          <p:nvPr/>
        </p:nvCxnSpPr>
        <p:spPr>
          <a:xfrm flipV="1">
            <a:off x="2636253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4405026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4405026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>
            <a:off x="4405026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>
            <a:off x="4405026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>
            <a:off x="4405026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4405026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4405026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4405026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 flipV="1">
            <a:off x="4405026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405026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126"/>
          <p:cNvGrpSpPr/>
          <p:nvPr/>
        </p:nvGrpSpPr>
        <p:grpSpPr>
          <a:xfrm>
            <a:off x="3965370" y="1600600"/>
            <a:ext cx="365326" cy="367349"/>
            <a:chOff x="-1866900" y="1906630"/>
            <a:chExt cx="365326" cy="367349"/>
          </a:xfrm>
        </p:grpSpPr>
        <p:cxnSp>
          <p:nvCxnSpPr>
            <p:cNvPr id="125" name="直線接點 12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127"/>
          <p:cNvGrpSpPr/>
          <p:nvPr/>
        </p:nvGrpSpPr>
        <p:grpSpPr>
          <a:xfrm>
            <a:off x="3970602" y="3010485"/>
            <a:ext cx="365326" cy="367349"/>
            <a:chOff x="-1866900" y="1906630"/>
            <a:chExt cx="365326" cy="367349"/>
          </a:xfrm>
        </p:grpSpPr>
        <p:cxnSp>
          <p:nvCxnSpPr>
            <p:cNvPr id="129" name="直線接點 128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130"/>
          <p:cNvGrpSpPr/>
          <p:nvPr/>
        </p:nvGrpSpPr>
        <p:grpSpPr>
          <a:xfrm>
            <a:off x="5732127" y="2981602"/>
            <a:ext cx="365326" cy="367349"/>
            <a:chOff x="-1866900" y="1906630"/>
            <a:chExt cx="365326" cy="367349"/>
          </a:xfrm>
        </p:grpSpPr>
        <p:cxnSp>
          <p:nvCxnSpPr>
            <p:cNvPr id="132" name="直線接點 131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133"/>
          <p:cNvGrpSpPr/>
          <p:nvPr/>
        </p:nvGrpSpPr>
        <p:grpSpPr>
          <a:xfrm>
            <a:off x="5741551" y="3674023"/>
            <a:ext cx="365326" cy="367349"/>
            <a:chOff x="-1866900" y="1906630"/>
            <a:chExt cx="365326" cy="367349"/>
          </a:xfrm>
        </p:grpSpPr>
        <p:cxnSp>
          <p:nvCxnSpPr>
            <p:cNvPr id="135" name="直線接點 13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群組 136"/>
          <p:cNvGrpSpPr/>
          <p:nvPr/>
        </p:nvGrpSpPr>
        <p:grpSpPr>
          <a:xfrm>
            <a:off x="2316154" y="3023685"/>
            <a:ext cx="365326" cy="367349"/>
            <a:chOff x="-1866900" y="1906630"/>
            <a:chExt cx="365326" cy="367349"/>
          </a:xfrm>
        </p:grpSpPr>
        <p:cxnSp>
          <p:nvCxnSpPr>
            <p:cNvPr id="138" name="直線接點 137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139"/>
          <p:cNvGrpSpPr/>
          <p:nvPr/>
        </p:nvGrpSpPr>
        <p:grpSpPr>
          <a:xfrm>
            <a:off x="2339885" y="2294637"/>
            <a:ext cx="365326" cy="367349"/>
            <a:chOff x="-1866900" y="1906630"/>
            <a:chExt cx="365326" cy="367349"/>
          </a:xfrm>
        </p:grpSpPr>
        <p:cxnSp>
          <p:nvCxnSpPr>
            <p:cNvPr id="141" name="直線接點 140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直線單箭頭接點 147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915480" y="4260857"/>
            <a:ext cx="630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prstClr val="black"/>
                </a:solidFill>
              </a:rPr>
              <a:t>Each time before computing the gradients</a:t>
            </a: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prstClr val="black"/>
                </a:solidFill>
              </a:rPr>
              <a:t>Each neuron has p% to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93" name="直線單箭頭接點 92"/>
          <p:cNvCxnSpPr/>
          <p:nvPr/>
        </p:nvCxnSpPr>
        <p:spPr>
          <a:xfrm>
            <a:off x="2647693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>
            <a:off x="4416466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75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 animBg="1"/>
      <p:bldP spid="65" grpId="0" animBg="1"/>
      <p:bldP spid="86" grpId="0" animBg="1"/>
      <p:bldP spid="89" grpId="0" animBg="1"/>
      <p:bldP spid="90" grpId="0" animBg="1"/>
      <p:bldP spid="91" grpId="0" animBg="1"/>
      <p:bldP spid="119" grpId="0"/>
      <p:bldP spid="1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08050"/>
          </a:xfrm>
        </p:spPr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93" name="直線單箭頭接點 92"/>
          <p:cNvCxnSpPr>
            <a:stCxn id="92" idx="3"/>
            <a:endCxn id="66" idx="2"/>
          </p:cNvCxnSpPr>
          <p:nvPr/>
        </p:nvCxnSpPr>
        <p:spPr>
          <a:xfrm flipV="1">
            <a:off x="2636253" y="3892414"/>
            <a:ext cx="1258819" cy="2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915479" y="4260857"/>
            <a:ext cx="618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prstClr val="black"/>
                </a:solidFill>
              </a:rPr>
              <a:t>Each time before computing the gradients</a:t>
            </a:r>
          </a:p>
        </p:txBody>
      </p:sp>
      <p:sp>
        <p:nvSpPr>
          <p:cNvPr id="118" name="文字方塊 117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prstClr val="black"/>
                </a:solidFill>
              </a:rPr>
              <a:t>Each neuron has p% to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5533748"/>
            <a:ext cx="617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prstClr val="black"/>
                </a:solidFill>
              </a:rPr>
              <a:t>Using the new network for training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22" name="向右箭號 121"/>
          <p:cNvSpPr/>
          <p:nvPr/>
        </p:nvSpPr>
        <p:spPr>
          <a:xfrm>
            <a:off x="2007856" y="5144311"/>
            <a:ext cx="629409" cy="375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2679981" y="5118023"/>
            <a:ext cx="574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The structure of the network is changed.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4" name="直線單箭頭接點 123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424305" y="3626839"/>
            <a:ext cx="167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Thinner!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39816" y="6117020"/>
            <a:ext cx="706436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For each mini-batch, we resample the dropout neurons</a:t>
            </a:r>
          </a:p>
        </p:txBody>
      </p:sp>
    </p:spTree>
    <p:extLst>
      <p:ext uri="{BB962C8B-B14F-4D97-AF65-F5344CB8AC3E}">
        <p14:creationId xmlns:p14="http://schemas.microsoft.com/office/powerpoint/2010/main" val="341457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3" grpId="0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62189" y="2515915"/>
            <a:ext cx="3330744" cy="3248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3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56" name="文字方塊 455"/>
          <p:cNvSpPr txBox="1"/>
          <p:nvPr/>
        </p:nvSpPr>
        <p:spPr>
          <a:xfrm>
            <a:off x="3550762" y="1801949"/>
            <a:ext cx="204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testing data x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94842" y="1589029"/>
            <a:ext cx="2941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</a:rPr>
              <a:t>Testing of Dropout</a:t>
            </a:r>
            <a:endParaRPr lang="en-US" altLang="zh-TW" sz="2800" dirty="0">
              <a:solidFill>
                <a:prstClr val="black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 rot="5400000">
            <a:off x="4753630" y="3944577"/>
            <a:ext cx="9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1543010" y="6234302"/>
            <a:ext cx="246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average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142" name="直線單箭頭接點 141"/>
          <p:cNvCxnSpPr/>
          <p:nvPr/>
        </p:nvCxnSpPr>
        <p:spPr>
          <a:xfrm flipH="1">
            <a:off x="1261193" y="2265579"/>
            <a:ext cx="2475008" cy="46635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H="1">
            <a:off x="2864225" y="2289348"/>
            <a:ext cx="871977" cy="42657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3710789" y="2289348"/>
            <a:ext cx="567922" cy="45313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字方塊 150"/>
          <p:cNvSpPr txBox="1"/>
          <p:nvPr/>
        </p:nvSpPr>
        <p:spPr>
          <a:xfrm>
            <a:off x="692250" y="5488889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1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2598515" y="5533856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2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68737" y="5516071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3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cxnSp>
        <p:nvCxnSpPr>
          <p:cNvPr id="154" name="直線單箭頭接點 153"/>
          <p:cNvCxnSpPr/>
          <p:nvPr/>
        </p:nvCxnSpPr>
        <p:spPr>
          <a:xfrm>
            <a:off x="1212747" y="5995521"/>
            <a:ext cx="910217" cy="37798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stCxn id="152" idx="2"/>
          </p:cNvCxnSpPr>
          <p:nvPr/>
        </p:nvCxnSpPr>
        <p:spPr>
          <a:xfrm flipH="1">
            <a:off x="2920178" y="5995521"/>
            <a:ext cx="56276" cy="3530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/>
          <p:nvPr/>
        </p:nvCxnSpPr>
        <p:spPr>
          <a:xfrm flipH="1">
            <a:off x="3417942" y="5976372"/>
            <a:ext cx="833815" cy="39713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163"/>
          <p:cNvGrpSpPr/>
          <p:nvPr/>
        </p:nvGrpSpPr>
        <p:grpSpPr>
          <a:xfrm rot="5400000">
            <a:off x="4923459" y="3546428"/>
            <a:ext cx="2893086" cy="1335452"/>
            <a:chOff x="7997554" y="1461721"/>
            <a:chExt cx="5723548" cy="2641997"/>
          </a:xfrm>
        </p:grpSpPr>
        <p:grpSp>
          <p:nvGrpSpPr>
            <p:cNvPr id="7" name="群組 164"/>
            <p:cNvGrpSpPr/>
            <p:nvPr/>
          </p:nvGrpSpPr>
          <p:grpSpPr>
            <a:xfrm>
              <a:off x="7997554" y="1461721"/>
              <a:ext cx="5723548" cy="2641997"/>
              <a:chOff x="1904899" y="2535995"/>
              <a:chExt cx="5723548" cy="2641997"/>
            </a:xfrm>
          </p:grpSpPr>
          <p:sp>
            <p:nvSpPr>
              <p:cNvPr id="169" name="橢圓 168"/>
              <p:cNvSpPr/>
              <p:nvPr/>
            </p:nvSpPr>
            <p:spPr>
              <a:xfrm>
                <a:off x="3430053" y="2570711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橢圓 169"/>
              <p:cNvSpPr/>
              <p:nvPr/>
            </p:nvSpPr>
            <p:spPr>
              <a:xfrm>
                <a:off x="3430053" y="3271530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橢圓 170"/>
              <p:cNvSpPr/>
              <p:nvPr/>
            </p:nvSpPr>
            <p:spPr>
              <a:xfrm>
                <a:off x="3430053" y="396978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橢圓 171"/>
              <p:cNvSpPr/>
              <p:nvPr/>
            </p:nvSpPr>
            <p:spPr>
              <a:xfrm>
                <a:off x="3430053" y="466803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橢圓 172"/>
              <p:cNvSpPr/>
              <p:nvPr/>
            </p:nvSpPr>
            <p:spPr>
              <a:xfrm>
                <a:off x="6636734" y="318360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橢圓 173"/>
              <p:cNvSpPr/>
              <p:nvPr/>
            </p:nvSpPr>
            <p:spPr>
              <a:xfrm>
                <a:off x="6636734" y="4022539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1904899" y="2670896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6" name="直線單箭頭接點 175"/>
              <p:cNvCxnSpPr>
                <a:stCxn id="175" idx="3"/>
                <a:endCxn id="169" idx="2"/>
              </p:cNvCxnSpPr>
              <p:nvPr/>
            </p:nvCxnSpPr>
            <p:spPr>
              <a:xfrm>
                <a:off x="2171234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單箭頭接點 176"/>
              <p:cNvCxnSpPr>
                <a:stCxn id="175" idx="3"/>
                <a:endCxn id="170" idx="2"/>
              </p:cNvCxnSpPr>
              <p:nvPr/>
            </p:nvCxnSpPr>
            <p:spPr>
              <a:xfrm>
                <a:off x="2171234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單箭頭接點 177"/>
              <p:cNvCxnSpPr>
                <a:stCxn id="175" idx="3"/>
                <a:endCxn id="171" idx="2"/>
              </p:cNvCxnSpPr>
              <p:nvPr/>
            </p:nvCxnSpPr>
            <p:spPr>
              <a:xfrm>
                <a:off x="2171234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/>
              <p:cNvCxnSpPr>
                <a:stCxn id="175" idx="3"/>
                <a:endCxn id="172" idx="2"/>
              </p:cNvCxnSpPr>
              <p:nvPr/>
            </p:nvCxnSpPr>
            <p:spPr>
              <a:xfrm>
                <a:off x="2171234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單箭頭接點 179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106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單箭頭接點 180"/>
              <p:cNvCxnSpPr>
                <a:endCxn id="173" idx="2"/>
              </p:cNvCxnSpPr>
              <p:nvPr/>
            </p:nvCxnSpPr>
            <p:spPr>
              <a:xfrm>
                <a:off x="5704748" y="2781725"/>
                <a:ext cx="931986" cy="656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/>
              <p:cNvCxnSpPr>
                <a:endCxn id="174" idx="2"/>
              </p:cNvCxnSpPr>
              <p:nvPr/>
            </p:nvCxnSpPr>
            <p:spPr>
              <a:xfrm>
                <a:off x="5704749" y="2825688"/>
                <a:ext cx="931985" cy="14518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單箭頭接點 182"/>
              <p:cNvCxnSpPr>
                <a:endCxn id="174" idx="2"/>
              </p:cNvCxnSpPr>
              <p:nvPr/>
            </p:nvCxnSpPr>
            <p:spPr>
              <a:xfrm>
                <a:off x="5704748" y="3580539"/>
                <a:ext cx="931986" cy="6969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單箭頭接點 183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78617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/>
              <p:cNvCxnSpPr>
                <a:endCxn id="174" idx="2"/>
              </p:cNvCxnSpPr>
              <p:nvPr/>
            </p:nvCxnSpPr>
            <p:spPr>
              <a:xfrm>
                <a:off x="5704749" y="4224761"/>
                <a:ext cx="931985" cy="527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單箭頭接點 185"/>
              <p:cNvCxnSpPr>
                <a:endCxn id="173" idx="2"/>
              </p:cNvCxnSpPr>
              <p:nvPr/>
            </p:nvCxnSpPr>
            <p:spPr>
              <a:xfrm flipV="1">
                <a:off x="5704748" y="3438582"/>
                <a:ext cx="931986" cy="14567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單箭頭接點 186"/>
              <p:cNvCxnSpPr>
                <a:endCxn id="174" idx="2"/>
              </p:cNvCxnSpPr>
              <p:nvPr/>
            </p:nvCxnSpPr>
            <p:spPr>
              <a:xfrm flipV="1">
                <a:off x="5704749" y="4277516"/>
                <a:ext cx="931985" cy="6454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單箭頭接點 187"/>
              <p:cNvCxnSpPr>
                <a:stCxn id="192" idx="2"/>
                <a:endCxn id="169" idx="2"/>
              </p:cNvCxnSpPr>
              <p:nvPr/>
            </p:nvCxnSpPr>
            <p:spPr>
              <a:xfrm flipV="1">
                <a:off x="2038067" y="2825688"/>
                <a:ext cx="1391986" cy="799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單箭頭接點 188"/>
              <p:cNvCxnSpPr>
                <a:stCxn id="192" idx="3"/>
                <a:endCxn id="170" idx="2"/>
              </p:cNvCxnSpPr>
              <p:nvPr/>
            </p:nvCxnSpPr>
            <p:spPr>
              <a:xfrm>
                <a:off x="2171234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單箭頭接點 189"/>
              <p:cNvCxnSpPr>
                <a:stCxn id="192" idx="3"/>
                <a:endCxn id="171" idx="2"/>
              </p:cNvCxnSpPr>
              <p:nvPr/>
            </p:nvCxnSpPr>
            <p:spPr>
              <a:xfrm>
                <a:off x="2171234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單箭頭接點 190"/>
              <p:cNvCxnSpPr>
                <a:stCxn id="192" idx="3"/>
                <a:endCxn id="172" idx="2"/>
              </p:cNvCxnSpPr>
              <p:nvPr/>
            </p:nvCxnSpPr>
            <p:spPr>
              <a:xfrm>
                <a:off x="2171234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矩形 191"/>
              <p:cNvSpPr/>
              <p:nvPr/>
            </p:nvSpPr>
            <p:spPr>
              <a:xfrm>
                <a:off x="1904899" y="3358623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橢圓 192"/>
              <p:cNvSpPr/>
              <p:nvPr/>
            </p:nvSpPr>
            <p:spPr>
              <a:xfrm>
                <a:off x="5194794" y="253599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>
                <a:off x="5194794" y="323681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5194794" y="393506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>
                <a:off x="5194794" y="4633322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1904899" y="4113217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1904899" y="4792619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9" name="直線單箭頭接點 198"/>
              <p:cNvCxnSpPr>
                <a:stCxn id="198" idx="3"/>
                <a:endCxn id="172" idx="2"/>
              </p:cNvCxnSpPr>
              <p:nvPr/>
            </p:nvCxnSpPr>
            <p:spPr>
              <a:xfrm flipV="1">
                <a:off x="2171234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單箭頭接點 199"/>
              <p:cNvCxnSpPr>
                <a:stCxn id="197" idx="3"/>
                <a:endCxn id="172" idx="2"/>
              </p:cNvCxnSpPr>
              <p:nvPr/>
            </p:nvCxnSpPr>
            <p:spPr>
              <a:xfrm>
                <a:off x="2171234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單箭頭接點 200"/>
              <p:cNvCxnSpPr>
                <a:stCxn id="198" idx="3"/>
                <a:endCxn id="171" idx="2"/>
              </p:cNvCxnSpPr>
              <p:nvPr/>
            </p:nvCxnSpPr>
            <p:spPr>
              <a:xfrm flipV="1">
                <a:off x="2171234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單箭頭接點 201"/>
              <p:cNvCxnSpPr>
                <a:stCxn id="198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單箭頭接點 202"/>
              <p:cNvCxnSpPr>
                <a:stCxn id="198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單箭頭接點 203"/>
              <p:cNvCxnSpPr>
                <a:stCxn id="197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單箭頭接點 204"/>
              <p:cNvCxnSpPr>
                <a:stCxn id="197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單箭頭接點 205"/>
              <p:cNvCxnSpPr/>
              <p:nvPr/>
            </p:nvCxnSpPr>
            <p:spPr>
              <a:xfrm>
                <a:off x="3940007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單箭頭接點 206"/>
              <p:cNvCxnSpPr/>
              <p:nvPr/>
            </p:nvCxnSpPr>
            <p:spPr>
              <a:xfrm>
                <a:off x="3940007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單箭頭接點 207"/>
              <p:cNvCxnSpPr/>
              <p:nvPr/>
            </p:nvCxnSpPr>
            <p:spPr>
              <a:xfrm>
                <a:off x="3940007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單箭頭接點 208"/>
              <p:cNvCxnSpPr/>
              <p:nvPr/>
            </p:nvCxnSpPr>
            <p:spPr>
              <a:xfrm>
                <a:off x="3940007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單箭頭接點 209"/>
              <p:cNvCxnSpPr/>
              <p:nvPr/>
            </p:nvCxnSpPr>
            <p:spPr>
              <a:xfrm>
                <a:off x="3940007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單箭頭接點 210"/>
              <p:cNvCxnSpPr/>
              <p:nvPr/>
            </p:nvCxnSpPr>
            <p:spPr>
              <a:xfrm>
                <a:off x="3940007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單箭頭接點 211"/>
              <p:cNvCxnSpPr/>
              <p:nvPr/>
            </p:nvCxnSpPr>
            <p:spPr>
              <a:xfrm>
                <a:off x="3940007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單箭頭接點 212"/>
              <p:cNvCxnSpPr/>
              <p:nvPr/>
            </p:nvCxnSpPr>
            <p:spPr>
              <a:xfrm flipV="1">
                <a:off x="3940007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單箭頭接點 213"/>
              <p:cNvCxnSpPr/>
              <p:nvPr/>
            </p:nvCxnSpPr>
            <p:spPr>
              <a:xfrm>
                <a:off x="3940007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單箭頭接點 214"/>
              <p:cNvCxnSpPr/>
              <p:nvPr/>
            </p:nvCxnSpPr>
            <p:spPr>
              <a:xfrm flipV="1">
                <a:off x="3940007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單箭頭接點 215"/>
              <p:cNvCxnSpPr/>
              <p:nvPr/>
            </p:nvCxnSpPr>
            <p:spPr>
              <a:xfrm flipV="1">
                <a:off x="3940007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線單箭頭接點 216"/>
              <p:cNvCxnSpPr/>
              <p:nvPr/>
            </p:nvCxnSpPr>
            <p:spPr>
              <a:xfrm flipV="1">
                <a:off x="3940007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單箭頭接點 217"/>
              <p:cNvCxnSpPr/>
              <p:nvPr/>
            </p:nvCxnSpPr>
            <p:spPr>
              <a:xfrm flipV="1">
                <a:off x="3940007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單箭頭接點 218"/>
              <p:cNvCxnSpPr/>
              <p:nvPr/>
            </p:nvCxnSpPr>
            <p:spPr>
              <a:xfrm flipV="1">
                <a:off x="3940007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單箭頭接點 219"/>
              <p:cNvCxnSpPr/>
              <p:nvPr/>
            </p:nvCxnSpPr>
            <p:spPr>
              <a:xfrm>
                <a:off x="7162454" y="3451153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單箭頭接點 220"/>
              <p:cNvCxnSpPr/>
              <p:nvPr/>
            </p:nvCxnSpPr>
            <p:spPr>
              <a:xfrm>
                <a:off x="7162454" y="4292030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6" name="直線單箭頭接點 165"/>
            <p:cNvCxnSpPr/>
            <p:nvPr/>
          </p:nvCxnSpPr>
          <p:spPr>
            <a:xfrm flipV="1">
              <a:off x="8277073" y="3163187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單箭頭接點 166"/>
            <p:cNvCxnSpPr/>
            <p:nvPr/>
          </p:nvCxnSpPr>
          <p:spPr>
            <a:xfrm flipV="1">
              <a:off x="10067356" y="3149173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167"/>
            <p:cNvCxnSpPr>
              <a:stCxn id="170" idx="6"/>
              <a:endCxn id="193" idx="2"/>
            </p:cNvCxnSpPr>
            <p:nvPr/>
          </p:nvCxnSpPr>
          <p:spPr>
            <a:xfrm flipV="1">
              <a:off x="10032662" y="1716698"/>
              <a:ext cx="1254787" cy="7355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字方塊 29"/>
          <p:cNvSpPr txBox="1"/>
          <p:nvPr/>
        </p:nvSpPr>
        <p:spPr>
          <a:xfrm>
            <a:off x="7362663" y="3343821"/>
            <a:ext cx="129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</a:rPr>
              <a:t>All the weights multiply (1-p)%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713451" y="6161139"/>
            <a:ext cx="93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</a:rPr>
              <a:t>≈</a:t>
            </a:r>
          </a:p>
        </p:txBody>
      </p:sp>
      <p:sp>
        <p:nvSpPr>
          <p:cNvPr id="226" name="文字方塊 225"/>
          <p:cNvSpPr txBox="1"/>
          <p:nvPr/>
        </p:nvSpPr>
        <p:spPr>
          <a:xfrm>
            <a:off x="5988754" y="6168113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</a:rPr>
              <a:t>y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cxnSp>
        <p:nvCxnSpPr>
          <p:cNvPr id="229" name="直線單箭頭接點 228"/>
          <p:cNvCxnSpPr/>
          <p:nvPr/>
        </p:nvCxnSpPr>
        <p:spPr>
          <a:xfrm>
            <a:off x="5492560" y="2269719"/>
            <a:ext cx="869756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/>
          <p:cNvCxnSpPr/>
          <p:nvPr/>
        </p:nvCxnSpPr>
        <p:spPr>
          <a:xfrm>
            <a:off x="6369354" y="5768954"/>
            <a:ext cx="0" cy="453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696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F69E3D9-DE07-4219-979A-A5F2E91FF3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9835" y="332656"/>
            <a:ext cx="4324330" cy="576783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3AE623-FC81-4B56-9F13-A296F1BDB528}"/>
              </a:ext>
            </a:extLst>
          </p:cNvPr>
          <p:cNvSpPr txBox="1"/>
          <p:nvPr/>
        </p:nvSpPr>
        <p:spPr>
          <a:xfrm>
            <a:off x="2123728" y="6290518"/>
            <a:ext cx="538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https://christophm.github.io/interpretable-ml-book/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6462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468117FA-EEF5-4B16-8560-E9A15D8431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7" y="1412776"/>
            <a:ext cx="7334865" cy="43772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8F6CF81-1DDF-47E5-9D1D-76F1F08F5845}"/>
              </a:ext>
            </a:extLst>
          </p:cNvPr>
          <p:cNvSpPr txBox="1"/>
          <p:nvPr/>
        </p:nvSpPr>
        <p:spPr>
          <a:xfrm>
            <a:off x="1762499" y="6165304"/>
            <a:ext cx="646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https://blog.ml.cmu.edu/2020/08/31/6-interpretability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DAC856-B55A-4B21-BEA7-F7740C734BF4}"/>
              </a:ext>
            </a:extLst>
          </p:cNvPr>
          <p:cNvSpPr txBox="1"/>
          <p:nvPr/>
        </p:nvSpPr>
        <p:spPr>
          <a:xfrm>
            <a:off x="323528" y="320157"/>
            <a:ext cx="7334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2CA095"/>
                </a:solidFill>
              </a:rPr>
              <a:t>When and why do we want interpretability? </a:t>
            </a:r>
            <a:endParaRPr lang="en-US" sz="3200" b="1" dirty="0">
              <a:solidFill>
                <a:srgbClr val="2CA095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DBC809E-22DD-41CF-BD63-617544882914}"/>
              </a:ext>
            </a:extLst>
          </p:cNvPr>
          <p:cNvSpPr txBox="1"/>
          <p:nvPr/>
        </p:nvSpPr>
        <p:spPr>
          <a:xfrm>
            <a:off x="356253" y="949641"/>
            <a:ext cx="4896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6C2B3">
                    <a:lumMod val="75000"/>
                  </a:srgbClr>
                </a:solidFill>
                <a:latin typeface="Amazon Ember Light"/>
              </a:rPr>
              <a:t>Interpretability is needed when model metrics are not enough</a:t>
            </a:r>
          </a:p>
        </p:txBody>
      </p:sp>
    </p:spTree>
    <p:extLst>
      <p:ext uri="{BB962C8B-B14F-4D97-AF65-F5344CB8AC3E}">
        <p14:creationId xmlns:p14="http://schemas.microsoft.com/office/powerpoint/2010/main" val="2719352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E77DD0C-F78F-802E-EBD0-A176801F3B8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547228"/>
            <a:ext cx="6408712" cy="345932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51520" y="-4469"/>
            <a:ext cx="84677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way to INTERPRET the Feed Forward model:</a:t>
            </a:r>
            <a:endParaRPr lang="es-E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Visualize the first hidden layer</a:t>
            </a:r>
          </a:p>
          <a:p>
            <a:endParaRPr lang="es-ES" dirty="0"/>
          </a:p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0771" y="1052736"/>
            <a:ext cx="792088" cy="792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1028723" y="1844824"/>
                <a:ext cx="485261" cy="345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23" y="1844824"/>
                <a:ext cx="485261" cy="345929"/>
              </a:xfrm>
              <a:prstGeom prst="rect">
                <a:avLst/>
              </a:prstGeom>
              <a:blipFill>
                <a:blip r:embed="rId4" cstate="print"/>
                <a:stretch>
                  <a:fillRect l="-6329" t="-3571" r="-10127" b="-178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1066313" y="2587996"/>
                <a:ext cx="485261" cy="358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13" y="2587996"/>
                <a:ext cx="485261" cy="358431"/>
              </a:xfrm>
              <a:prstGeom prst="rect">
                <a:avLst/>
              </a:prstGeom>
              <a:blipFill>
                <a:blip r:embed="rId5" cstate="print"/>
                <a:stretch>
                  <a:fillRect l="-6250" t="-3448" r="-8750" b="-137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1103881" y="4405071"/>
                <a:ext cx="500906" cy="347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81" y="4405071"/>
                <a:ext cx="500906" cy="347659"/>
              </a:xfrm>
              <a:prstGeom prst="rect">
                <a:avLst/>
              </a:prstGeom>
              <a:blipFill>
                <a:blip r:embed="rId6" cstate="print"/>
                <a:stretch>
                  <a:fillRect l="-4878" t="-3509" r="-9756" b="-157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upo 45"/>
          <p:cNvGrpSpPr/>
          <p:nvPr/>
        </p:nvGrpSpPr>
        <p:grpSpPr>
          <a:xfrm>
            <a:off x="683568" y="4831114"/>
            <a:ext cx="3469263" cy="1380260"/>
            <a:chOff x="1390769" y="4797152"/>
            <a:chExt cx="3469263" cy="1380260"/>
          </a:xfrm>
        </p:grpSpPr>
        <p:grpSp>
          <p:nvGrpSpPr>
            <p:cNvPr id="45" name="Grupo 44"/>
            <p:cNvGrpSpPr/>
            <p:nvPr/>
          </p:nvGrpSpPr>
          <p:grpSpPr>
            <a:xfrm>
              <a:off x="1390769" y="5651956"/>
              <a:ext cx="3469263" cy="525456"/>
              <a:chOff x="1390769" y="5651956"/>
              <a:chExt cx="3469263" cy="525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uadroTexto 20"/>
                  <p:cNvSpPr txBox="1"/>
                  <p:nvPr/>
                </p:nvSpPr>
                <p:spPr>
                  <a:xfrm>
                    <a:off x="1521906" y="5721609"/>
                    <a:ext cx="485261" cy="3459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CuadroTexto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1906" y="5721609"/>
                    <a:ext cx="485261" cy="345929"/>
                  </a:xfrm>
                  <a:prstGeom prst="rect">
                    <a:avLst/>
                  </a:prstGeom>
                  <a:blipFill rotWithShape="0">
                    <a:blip r:embed="rId7" cstate="print"/>
                    <a:stretch>
                      <a:fillRect l="-6329" t="-3571" r="-10127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CuadroTexto 21"/>
                  <p:cNvSpPr txBox="1"/>
                  <p:nvPr/>
                </p:nvSpPr>
                <p:spPr>
                  <a:xfrm>
                    <a:off x="2070515" y="5705151"/>
                    <a:ext cx="485261" cy="35843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CuadroTexto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515" y="5705151"/>
                    <a:ext cx="485261" cy="358431"/>
                  </a:xfrm>
                  <a:prstGeom prst="rect">
                    <a:avLst/>
                  </a:prstGeom>
                  <a:blipFill rotWithShape="0">
                    <a:blip r:embed="rId8" cstate="print"/>
                    <a:stretch>
                      <a:fillRect l="-6329" t="-3390" r="-10127" b="-118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CuadroTexto 22"/>
                  <p:cNvSpPr txBox="1"/>
                  <p:nvPr/>
                </p:nvSpPr>
                <p:spPr>
                  <a:xfrm>
                    <a:off x="2607292" y="5721609"/>
                    <a:ext cx="485261" cy="35843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CuadroTexto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92" y="5721609"/>
                    <a:ext cx="485261" cy="358431"/>
                  </a:xfrm>
                  <a:prstGeom prst="rect">
                    <a:avLst/>
                  </a:prstGeom>
                  <a:blipFill rotWithShape="0">
                    <a:blip r:embed="rId9" cstate="print"/>
                    <a:stretch>
                      <a:fillRect l="-6329" t="-3448" r="-10127" b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CuadroTexto 23"/>
                  <p:cNvSpPr txBox="1"/>
                  <p:nvPr/>
                </p:nvSpPr>
                <p:spPr>
                  <a:xfrm>
                    <a:off x="4230755" y="5733256"/>
                    <a:ext cx="500906" cy="3476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CuadroTexto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0755" y="5733256"/>
                    <a:ext cx="500906" cy="347659"/>
                  </a:xfrm>
                  <a:prstGeom prst="rect">
                    <a:avLst/>
                  </a:prstGeom>
                  <a:blipFill>
                    <a:blip r:embed="rId10" cstate="print"/>
                    <a:stretch>
                      <a:fillRect l="-4878" t="-3509" r="-9756" b="-17544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Conector recto 25"/>
              <p:cNvCxnSpPr/>
              <p:nvPr/>
            </p:nvCxnSpPr>
            <p:spPr>
              <a:xfrm flipV="1">
                <a:off x="1390769" y="5661248"/>
                <a:ext cx="3469263" cy="526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>
              <a:xfrm>
                <a:off x="1390769" y="6152425"/>
                <a:ext cx="3469263" cy="1287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>
              <a:xfrm>
                <a:off x="1403648" y="5661248"/>
                <a:ext cx="0" cy="4699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4860032" y="5707498"/>
                <a:ext cx="0" cy="4699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/>
              <p:nvPr/>
            </p:nvCxnSpPr>
            <p:spPr>
              <a:xfrm>
                <a:off x="2025962" y="5674127"/>
                <a:ext cx="0" cy="46991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36"/>
              <p:cNvCxnSpPr/>
              <p:nvPr/>
            </p:nvCxnSpPr>
            <p:spPr>
              <a:xfrm>
                <a:off x="2568655" y="5661248"/>
                <a:ext cx="0" cy="46991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3085590" y="5661248"/>
                <a:ext cx="0" cy="46991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/>
              <p:cNvCxnSpPr/>
              <p:nvPr/>
            </p:nvCxnSpPr>
            <p:spPr>
              <a:xfrm>
                <a:off x="4211960" y="5661248"/>
                <a:ext cx="0" cy="46991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CuadroTexto 39"/>
              <p:cNvSpPr txBox="1"/>
              <p:nvPr/>
            </p:nvSpPr>
            <p:spPr>
              <a:xfrm>
                <a:off x="3347864" y="5651956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FF0000"/>
                    </a:solidFill>
                  </a:rPr>
                  <a:t>……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2" name="Flecha abajo 41"/>
            <p:cNvSpPr/>
            <p:nvPr/>
          </p:nvSpPr>
          <p:spPr>
            <a:xfrm>
              <a:off x="1835696" y="4797152"/>
              <a:ext cx="288032" cy="50405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Flecha derecha 43"/>
          <p:cNvSpPr/>
          <p:nvPr/>
        </p:nvSpPr>
        <p:spPr>
          <a:xfrm>
            <a:off x="4448560" y="5878053"/>
            <a:ext cx="576064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4F4220-5792-5F7C-399D-9D3E5E9AF8B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05488" y="4722664"/>
            <a:ext cx="3924141" cy="18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F4B1B4-A966-524C-BE86-82D3574E7544}"/>
              </a:ext>
            </a:extLst>
          </p:cNvPr>
          <p:cNvSpPr txBox="1"/>
          <p:nvPr/>
        </p:nvSpPr>
        <p:spPr>
          <a:xfrm>
            <a:off x="1043608" y="1268760"/>
            <a:ext cx="7191672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2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Python is a high-level, interpreted, general-purpose programming language.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Its design philosophy emphasizes code readability with the use of significant indentation.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algn="just"/>
            <a:r>
              <a:rPr lang="en-US" sz="2400" dirty="0"/>
              <a:t>Python was created in the early 1990s by Guido van Rossum at </a:t>
            </a:r>
            <a:r>
              <a:rPr lang="en-US" sz="2400" dirty="0" err="1"/>
              <a:t>Stichting</a:t>
            </a:r>
            <a:r>
              <a:rPr lang="en-US" sz="2400" dirty="0"/>
              <a:t> </a:t>
            </a:r>
            <a:r>
              <a:rPr lang="en-US" sz="2400" dirty="0" err="1"/>
              <a:t>Mathematisch</a:t>
            </a:r>
            <a:r>
              <a:rPr lang="en-US" sz="2400" dirty="0"/>
              <a:t> Centrum in the Netherlands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F734FD-E8CC-AF2F-318A-9B456F56CE1D}"/>
              </a:ext>
            </a:extLst>
          </p:cNvPr>
          <p:cNvSpPr txBox="1"/>
          <p:nvPr/>
        </p:nvSpPr>
        <p:spPr>
          <a:xfrm>
            <a:off x="1283721" y="5589240"/>
            <a:ext cx="6975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Kuhlman, Dave. "A Python Book: Beginning Python, Advanced Python, and Python Exercises". Section 1.1. Archived from the original (PDF) on 23 June 2012.</a:t>
            </a:r>
            <a:endParaRPr lang="es-ES" dirty="0"/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60648"/>
            <a:ext cx="432926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5292080" y="692696"/>
            <a:ext cx="284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https://www.python.org/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255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82920" y="113625"/>
            <a:ext cx="88610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ways to INTERPRET the Feed Forward model:</a:t>
            </a:r>
            <a:endParaRPr lang="es-E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Visualize the output of hidden layers: </a:t>
            </a:r>
            <a:r>
              <a:rPr lang="en-US" sz="3200" b="1" dirty="0">
                <a:solidFill>
                  <a:srgbClr val="08DA08"/>
                </a:solidFill>
              </a:rPr>
              <a:t>feature maps</a:t>
            </a:r>
          </a:p>
          <a:p>
            <a:endParaRPr lang="es-ES" dirty="0"/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AB89CA-9CCB-5BC2-63CD-4166F4E904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939" y="1617926"/>
            <a:ext cx="2683743" cy="413471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849DDA7-A1E2-0091-C68C-59ACBF35AA8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3106293"/>
            <a:ext cx="1432737" cy="136359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59B488A6-CBE7-9206-F41D-7F3C2503B24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4208" y="1228301"/>
            <a:ext cx="1197266" cy="11972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0D2DE2-8CC8-406E-D8BB-8553910B861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2622" y="2337852"/>
            <a:ext cx="4140438" cy="28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78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817"/>
            <a:ext cx="7886700" cy="877967"/>
          </a:xfrm>
          <a:solidFill>
            <a:srgbClr val="3399FF"/>
          </a:solidFill>
        </p:spPr>
        <p:txBody>
          <a:bodyPr>
            <a:normAutofit/>
          </a:bodyPr>
          <a:lstStyle/>
          <a:p>
            <a:r>
              <a:rPr lang="en-US" b="1" dirty="0"/>
              <a:t>Convolutional Neural Networks: CNN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132856"/>
            <a:ext cx="8748464" cy="29545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23528" y="6093296"/>
            <a:ext cx="8820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https://sefiks.com/2017/11/03/a-gentle-introduction-to-convolutional-neural-networks/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537582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27890" cy="4307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72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124744"/>
            <a:ext cx="8567090" cy="43571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98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2249422"/>
            <a:ext cx="3030463" cy="17795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4352" y="3861048"/>
            <a:ext cx="3529759" cy="26264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en-US" b="1" dirty="0"/>
              <a:t>there are many Convolutional Network Architectures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Common architectures in convolutional neural networks</a:t>
            </a: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dirty="0">
                <a:hlinkClick r:id="" action="ppaction://noaction"/>
              </a:rPr>
              <a:t>https</a:t>
            </a:r>
            <a:r>
              <a:rPr lang="en-US" dirty="0">
                <a:hlinkClick r:id="rId4"/>
              </a:rPr>
              <a:t>://www.jeremyjordan.me/convnet-architectures/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VGG (16)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ResNet</a:t>
            </a:r>
            <a:r>
              <a:rPr lang="en-US" b="1" dirty="0"/>
              <a:t> (50)</a:t>
            </a:r>
            <a:r>
              <a:rPr lang="en-US" dirty="0"/>
              <a:t>			</a:t>
            </a:r>
            <a:r>
              <a:rPr lang="en-US" b="1" dirty="0"/>
              <a:t>Inception-v3 (</a:t>
            </a:r>
            <a:r>
              <a:rPr lang="en-US" b="1" dirty="0" err="1"/>
              <a:t>GoogLeNet</a:t>
            </a:r>
            <a:r>
              <a:rPr lang="en-US" b="1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4245037"/>
            <a:ext cx="3024336" cy="18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1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C961A55-7055-4131-969E-0D1E6198E8AD}"/>
              </a:ext>
            </a:extLst>
          </p:cNvPr>
          <p:cNvSpPr txBox="1"/>
          <p:nvPr/>
        </p:nvSpPr>
        <p:spPr>
          <a:xfrm>
            <a:off x="827584" y="476672"/>
            <a:ext cx="709228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</a:rPr>
              <a:t>Some relevant Deep Learning topics:</a:t>
            </a:r>
          </a:p>
          <a:p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173687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C961A55-7055-4131-969E-0D1E6198E8AD}"/>
              </a:ext>
            </a:extLst>
          </p:cNvPr>
          <p:cNvSpPr txBox="1"/>
          <p:nvPr/>
        </p:nvSpPr>
        <p:spPr>
          <a:xfrm>
            <a:off x="1025860" y="476672"/>
            <a:ext cx="7092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Augmentation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FE337D0-9E54-434E-897D-F885706FA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506855"/>
            <a:ext cx="49149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EFAA86-E378-4ABA-B349-09F5E0B5F96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772" y="1293111"/>
            <a:ext cx="8676456" cy="42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22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12E224C-C1BB-49A1-BA15-4A4FECA1DAD4}"/>
              </a:ext>
            </a:extLst>
          </p:cNvPr>
          <p:cNvSpPr/>
          <p:nvPr/>
        </p:nvSpPr>
        <p:spPr>
          <a:xfrm>
            <a:off x="611560" y="116632"/>
            <a:ext cx="806489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Data pre-processing and data augmentation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"augment" training data via a number of random transformations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helps prevent overfitting and helps the model generalize better.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DE1C4A-9C0C-487F-972B-1CE4751DBC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6375" y="3429000"/>
            <a:ext cx="6191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7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12E224C-C1BB-49A1-BA15-4A4FECA1DAD4}"/>
              </a:ext>
            </a:extLst>
          </p:cNvPr>
          <p:cNvSpPr/>
          <p:nvPr/>
        </p:nvSpPr>
        <p:spPr>
          <a:xfrm>
            <a:off x="611560" y="116632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Data pre-processing and data augmentation</a:t>
            </a:r>
          </a:p>
          <a:p>
            <a:endParaRPr lang="en-US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7BB63D-B020-4E92-8313-A0FF6995E1E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362" y="1700808"/>
            <a:ext cx="86772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0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AutoShape 4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134" name="AutoShape 6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613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1"/>
            <a:ext cx="3511378" cy="24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Rectángulo"/>
          <p:cNvSpPr/>
          <p:nvPr/>
        </p:nvSpPr>
        <p:spPr>
          <a:xfrm>
            <a:off x="4716016" y="188640"/>
            <a:ext cx="2030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https://jupyter.org/</a:t>
            </a:r>
            <a:r>
              <a:rPr lang="en-US" dirty="0"/>
              <a:t> 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323528" y="3195459"/>
            <a:ext cx="554461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Jupyter</a:t>
            </a:r>
            <a:r>
              <a:rPr lang="en-US" sz="2800" b="1" dirty="0"/>
              <a:t> Notebook:</a:t>
            </a:r>
          </a:p>
          <a:p>
            <a:r>
              <a:rPr lang="en-US" sz="2400" i="1" dirty="0"/>
              <a:t>The Classic Notebook Interface</a:t>
            </a:r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sz="2800" dirty="0"/>
              <a:t>The </a:t>
            </a:r>
            <a:r>
              <a:rPr lang="en-US" sz="2800" dirty="0" err="1"/>
              <a:t>Jupyter</a:t>
            </a:r>
            <a:r>
              <a:rPr lang="en-US" sz="2800" dirty="0"/>
              <a:t> Notebook is the original web application for creating and sharing computational documents. It offers a simple, streamlined, document-centric experience.</a:t>
            </a:r>
          </a:p>
        </p:txBody>
      </p:sp>
      <p:pic>
        <p:nvPicPr>
          <p:cNvPr id="176140" name="Picture 12" descr="example notebook of Lorenz differential equatio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692696"/>
            <a:ext cx="4878627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55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C961A55-7055-4131-969E-0D1E6198E8AD}"/>
              </a:ext>
            </a:extLst>
          </p:cNvPr>
          <p:cNvSpPr txBox="1"/>
          <p:nvPr/>
        </p:nvSpPr>
        <p:spPr>
          <a:xfrm>
            <a:off x="1025860" y="1988840"/>
            <a:ext cx="7092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719747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/>
              <a:t>Building-powerful-image-classification-models-using-very-little-data</a:t>
            </a:r>
            <a:br>
              <a:rPr lang="es-ES" b="1" dirty="0"/>
            </a:br>
            <a:r>
              <a:rPr lang="es-ES" dirty="0"/>
              <a:t>Transfer </a:t>
            </a:r>
            <a:r>
              <a:rPr lang="en-US" dirty="0"/>
              <a:t>Learning, Data Augmentation</a:t>
            </a:r>
            <a:r>
              <a:rPr lang="es-ES" dirty="0"/>
              <a:t>, ….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457200" y="985917"/>
            <a:ext cx="8229600" cy="642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hlinkClick r:id="rId2"/>
              </a:rPr>
              <a:t>https://keras.io/guides/transfer_learning/</a:t>
            </a:r>
            <a:r>
              <a:rPr lang="es-ES" sz="2400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0095E7-698F-4424-9E1F-60639409CC4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104" y="2060848"/>
            <a:ext cx="9144000" cy="34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1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AA150C5-5762-7713-7FDA-7ECC6787434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548680"/>
            <a:ext cx="8321438" cy="495421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71075D0-4D21-ADAC-68F3-BB444E33B466}"/>
              </a:ext>
            </a:extLst>
          </p:cNvPr>
          <p:cNvSpPr txBox="1"/>
          <p:nvPr/>
        </p:nvSpPr>
        <p:spPr>
          <a:xfrm>
            <a:off x="179512" y="5805264"/>
            <a:ext cx="8503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source</a:t>
            </a:r>
            <a:r>
              <a:rPr lang="es-ES" dirty="0"/>
              <a:t>:</a:t>
            </a:r>
          </a:p>
          <a:p>
            <a:r>
              <a:rPr lang="en-US" dirty="0"/>
              <a:t>El </a:t>
            </a:r>
            <a:r>
              <a:rPr lang="en-US" dirty="0" err="1"/>
              <a:t>Houby</a:t>
            </a:r>
            <a:r>
              <a:rPr lang="en-US" dirty="0"/>
              <a:t>, E. M. (2021). Using transfer learning for diabetic retinopathy stage classification.</a:t>
            </a:r>
          </a:p>
          <a:p>
            <a:r>
              <a:rPr lang="en-US" dirty="0"/>
              <a:t> </a:t>
            </a:r>
            <a:r>
              <a:rPr lang="en-US" i="1" dirty="0"/>
              <a:t>Applied Computing and Informatics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6599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7A478CA-C8BE-48D3-B90D-FBED80C6CBDA}"/>
              </a:ext>
            </a:extLst>
          </p:cNvPr>
          <p:cNvSpPr/>
          <p:nvPr/>
        </p:nvSpPr>
        <p:spPr>
          <a:xfrm>
            <a:off x="0" y="1052736"/>
            <a:ext cx="885698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/>
              <a:t> Recurrent Neural Networks</a:t>
            </a:r>
          </a:p>
          <a:p>
            <a:pPr algn="ctr"/>
            <a:endParaRPr lang="en-US" sz="6600" b="1" dirty="0"/>
          </a:p>
          <a:p>
            <a:pPr algn="ctr"/>
            <a:r>
              <a:rPr lang="en-US" sz="4000" dirty="0"/>
              <a:t>dealing with sequences of…</a:t>
            </a:r>
          </a:p>
        </p:txBody>
      </p:sp>
    </p:spTree>
    <p:extLst>
      <p:ext uri="{BB962C8B-B14F-4D97-AF65-F5344CB8AC3E}">
        <p14:creationId xmlns:p14="http://schemas.microsoft.com/office/powerpoint/2010/main" val="248439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36172" y="192523"/>
            <a:ext cx="836827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Sequences of </a:t>
            </a:r>
            <a:r>
              <a:rPr lang="en-US" sz="3600" b="1" i="1" dirty="0"/>
              <a:t>…</a:t>
            </a:r>
            <a:endParaRPr lang="en-US" sz="3200" i="1" dirty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/>
              <a:t>Time Series</a:t>
            </a:r>
            <a:r>
              <a:rPr lang="en-US" sz="2400" dirty="0"/>
              <a:t>: financial series, events, logs,…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/>
              <a:t>Signals</a:t>
            </a:r>
            <a:r>
              <a:rPr lang="en-US" sz="2400" dirty="0"/>
              <a:t>: speech, audio, images, video, sensors,…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/>
              <a:t>Sequences of terms</a:t>
            </a:r>
            <a:r>
              <a:rPr lang="en-US" sz="2400" dirty="0"/>
              <a:t>: words (natural language processing), notes (music)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/>
              <a:t>Sequences of observations</a:t>
            </a:r>
            <a:r>
              <a:rPr lang="en-US" sz="2400" dirty="0"/>
              <a:t>: actions, rewards: </a:t>
            </a:r>
            <a:r>
              <a:rPr lang="en-US" sz="2400" b="1" dirty="0"/>
              <a:t>Reinforcement Learning </a:t>
            </a:r>
            <a:r>
              <a:rPr lang="en-US" sz="2400" dirty="0"/>
              <a:t>(robots, bots, autonomous vehicles, dialog systems..)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37794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08050"/>
          </a:xfrm>
        </p:spPr>
        <p:txBody>
          <a:bodyPr>
            <a:normAutofit/>
          </a:bodyPr>
          <a:lstStyle/>
          <a:p>
            <a:r>
              <a:rPr lang="en-US" sz="3100" b="1" dirty="0"/>
              <a:t>Recurrent Neural Networks (RNNs) </a:t>
            </a:r>
            <a:endParaRPr lang="en-US" sz="2700" dirty="0"/>
          </a:p>
        </p:txBody>
      </p:sp>
      <p:sp>
        <p:nvSpPr>
          <p:cNvPr id="5" name="Rectángulo 4"/>
          <p:cNvSpPr/>
          <p:nvPr/>
        </p:nvSpPr>
        <p:spPr>
          <a:xfrm>
            <a:off x="611560" y="620688"/>
            <a:ext cx="842493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RNNs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combine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input vector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with their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state vector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produce a new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state vector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580" y="2099711"/>
            <a:ext cx="7560840" cy="33408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3768" y="5733256"/>
            <a:ext cx="4250011" cy="77608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31640" y="645283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http://suriyadeepan.github.io/2017-02-13-unfolding-rnn-2/</a:t>
            </a:r>
          </a:p>
        </p:txBody>
      </p:sp>
    </p:spTree>
    <p:extLst>
      <p:ext uri="{BB962C8B-B14F-4D97-AF65-F5344CB8AC3E}">
        <p14:creationId xmlns:p14="http://schemas.microsoft.com/office/powerpoint/2010/main" val="1718294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060848"/>
            <a:ext cx="7161477" cy="4519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1139280" y="316028"/>
                <a:ext cx="6889104" cy="12618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3200" dirty="0">
                    <a:solidFill>
                      <a:prstClr val="black"/>
                    </a:solidFill>
                    <a:latin typeface="Calibri Light"/>
                  </a:rPr>
                  <a:t>…from a </a:t>
                </a:r>
                <a:r>
                  <a:rPr lang="en-US" altLang="en-US" sz="3200" b="1" dirty="0">
                    <a:solidFill>
                      <a:schemeClr val="accent6">
                        <a:lumMod val="75000"/>
                      </a:schemeClr>
                    </a:solidFill>
                    <a:latin typeface="Calibri Light"/>
                  </a:rPr>
                  <a:t>vector state </a:t>
                </a:r>
                <a:r>
                  <a:rPr lang="en-US" altLang="en-US" sz="3200" dirty="0">
                    <a:solidFill>
                      <a:prstClr val="black"/>
                    </a:solidFill>
                    <a:latin typeface="Calibri Light"/>
                  </a:rPr>
                  <a:t>we can generate an </a:t>
                </a:r>
                <a:r>
                  <a:rPr lang="en-US" altLang="en-US" sz="3200" b="1" dirty="0">
                    <a:solidFill>
                      <a:schemeClr val="accent2">
                        <a:lumMod val="75000"/>
                      </a:schemeClr>
                    </a:solidFill>
                    <a:latin typeface="Calibri Light"/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alt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alt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s-ES" altLang="en-US" sz="3200" i="1" dirty="0">
                  <a:solidFill>
                    <a:prstClr val="black"/>
                  </a:solidFill>
                  <a:latin typeface="Calibri Light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9280" y="316028"/>
                <a:ext cx="6889104" cy="1261884"/>
              </a:xfrm>
              <a:prstGeom prst="rect">
                <a:avLst/>
              </a:prstGeom>
              <a:blipFill>
                <a:blip r:embed="rId3" cstate="print"/>
                <a:stretch>
                  <a:fillRect l="-2301" t="-5797" r="-2035" b="-14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24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08050"/>
          </a:xfrm>
        </p:spPr>
        <p:txBody>
          <a:bodyPr>
            <a:normAutofit/>
          </a:bodyPr>
          <a:lstStyle/>
          <a:p>
            <a:r>
              <a:rPr lang="en-US" sz="3100" b="1" dirty="0"/>
              <a:t>Recurrent Neural Networks (RNN) concepts</a:t>
            </a:r>
            <a:endParaRPr lang="en-US" sz="2700" dirty="0"/>
          </a:p>
        </p:txBody>
      </p:sp>
      <p:sp>
        <p:nvSpPr>
          <p:cNvPr id="5" name="Rectángulo 4"/>
          <p:cNvSpPr/>
          <p:nvPr/>
        </p:nvSpPr>
        <p:spPr>
          <a:xfrm>
            <a:off x="2123728" y="4725144"/>
            <a:ext cx="12238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using text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635896" y="4509120"/>
            <a:ext cx="12808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Emotion</a:t>
            </a:r>
          </a:p>
          <a:p>
            <a:r>
              <a:rPr lang="en-US" dirty="0"/>
              <a:t>Recognition</a:t>
            </a:r>
          </a:p>
          <a:p>
            <a:endParaRPr lang="es-ES" dirty="0"/>
          </a:p>
          <a:p>
            <a:r>
              <a:rPr lang="es-ES" dirty="0" err="1"/>
              <a:t>Language</a:t>
            </a:r>
            <a:endParaRPr lang="es-ES" dirty="0"/>
          </a:p>
          <a:p>
            <a:r>
              <a:rPr lang="es-ES" dirty="0" err="1"/>
              <a:t>Model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5292080" y="4653136"/>
            <a:ext cx="12009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Seq2Seq:</a:t>
            </a:r>
          </a:p>
          <a:p>
            <a:r>
              <a:rPr lang="es-ES" dirty="0"/>
              <a:t>Machine</a:t>
            </a:r>
          </a:p>
          <a:p>
            <a:r>
              <a:rPr lang="en-US" dirty="0"/>
              <a:t>Translation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452320" y="4653136"/>
            <a:ext cx="13215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Video frame</a:t>
            </a:r>
          </a:p>
          <a:p>
            <a:r>
              <a:rPr lang="en-US" dirty="0"/>
              <a:t>labelling</a:t>
            </a:r>
          </a:p>
          <a:p>
            <a:endParaRPr lang="en-US" dirty="0"/>
          </a:p>
          <a:p>
            <a:r>
              <a:rPr lang="es-ES" dirty="0" err="1"/>
              <a:t>Phoneme</a:t>
            </a:r>
            <a:endParaRPr lang="en-US" dirty="0"/>
          </a:p>
          <a:p>
            <a:r>
              <a:rPr lang="en-US" dirty="0"/>
              <a:t>Recognition</a:t>
            </a:r>
          </a:p>
        </p:txBody>
      </p:sp>
      <p:pic>
        <p:nvPicPr>
          <p:cNvPr id="33794" name="Picture 2" descr="enter image description he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844824"/>
            <a:ext cx="7560840" cy="2366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6931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2276872"/>
            <a:ext cx="1228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67CED3B-EA80-8B9A-6983-BA01334F587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3284984"/>
            <a:ext cx="2304256" cy="22558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B0ED815-329A-B8A5-EC73-098D69133CEB}"/>
              </a:ext>
            </a:extLst>
          </p:cNvPr>
          <p:cNvSpPr txBox="1"/>
          <p:nvPr/>
        </p:nvSpPr>
        <p:spPr>
          <a:xfrm>
            <a:off x="467544" y="260648"/>
            <a:ext cx="34563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In our MNIST example, each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sz="3200" dirty="0"/>
              <a:t> is considered as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a sequence of “pixel columns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” 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2862" y="807236"/>
            <a:ext cx="2232248" cy="307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5508104" y="260648"/>
            <a:ext cx="2248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Recognized Digit </a:t>
            </a:r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67ADDBCC-3F93-DA55-84E3-9848635B7B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3212976"/>
            <a:ext cx="3094200" cy="2374717"/>
          </a:xfrm>
          <a:prstGeom prst="rect">
            <a:avLst/>
          </a:prstGeom>
        </p:spPr>
      </p:pic>
      <p:cxnSp>
        <p:nvCxnSpPr>
          <p:cNvPr id="9" name="8 Conector recto de flecha"/>
          <p:cNvCxnSpPr/>
          <p:nvPr/>
        </p:nvCxnSpPr>
        <p:spPr>
          <a:xfrm>
            <a:off x="3203848" y="4437112"/>
            <a:ext cx="1152128" cy="0"/>
          </a:xfrm>
          <a:prstGeom prst="straightConnector1">
            <a:avLst/>
          </a:prstGeom>
          <a:ln w="50800">
            <a:solidFill>
              <a:srgbClr val="9B1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5505681" y="2234340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….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526947" y="2628201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007920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43808" y="18864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Core Idea Behind LSTM</a:t>
            </a:r>
            <a:endParaRPr lang="en-US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4293096"/>
            <a:ext cx="6192688" cy="23267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8348489" cy="2578613"/>
          </a:xfrm>
          <a:prstGeom prst="rect">
            <a:avLst/>
          </a:prstGeom>
          <a:ln>
            <a:solidFill>
              <a:srgbClr val="92D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2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2400" b="1" dirty="0"/>
                  <a:t>CELL STATE </a:t>
                </a:r>
                <a14:m>
                  <m:oMath xmlns:m="http://schemas.openxmlformats.org/officeDocument/2006/math"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9254" t="-24590" r="-20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𝑠𝑡𝑎𝑡𝑒𝑠</m:t>
                      </m:r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520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AutoShape 4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134" name="AutoShape 6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259632" y="4725144"/>
            <a:ext cx="6817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https://colab.research.google.com/</a:t>
            </a:r>
            <a:r>
              <a:rPr lang="en-US" sz="3600" dirty="0"/>
              <a:t> </a:t>
            </a:r>
          </a:p>
        </p:txBody>
      </p:sp>
      <p:sp>
        <p:nvSpPr>
          <p:cNvPr id="9" name="8 Rectángulo"/>
          <p:cNvSpPr/>
          <p:nvPr/>
        </p:nvSpPr>
        <p:spPr>
          <a:xfrm>
            <a:off x="323528" y="332656"/>
            <a:ext cx="727280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 this workshop we will use:</a:t>
            </a:r>
          </a:p>
          <a:p>
            <a:pPr lvl="1">
              <a:lnSpc>
                <a:spcPct val="150000"/>
              </a:lnSpc>
            </a:pPr>
            <a:r>
              <a:rPr lang="en-US" sz="3200" b="1" dirty="0">
                <a:solidFill>
                  <a:srgbClr val="0070C0"/>
                </a:solidFill>
              </a:rPr>
              <a:t>Python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3200" dirty="0"/>
              <a:t>… in </a:t>
            </a:r>
            <a:r>
              <a:rPr lang="en-US" sz="3200" dirty="0">
                <a:solidFill>
                  <a:srgbClr val="FFC000"/>
                </a:solidFill>
              </a:rPr>
              <a:t>Google</a:t>
            </a:r>
          </a:p>
          <a:p>
            <a:pPr lvl="1"/>
            <a:r>
              <a:rPr lang="en-US" sz="3200" b="1" dirty="0" err="1">
                <a:solidFill>
                  <a:srgbClr val="FFC000"/>
                </a:solidFill>
              </a:rPr>
              <a:t>Colaboratory</a:t>
            </a:r>
            <a:r>
              <a:rPr lang="en-US" sz="3200" b="1" dirty="0">
                <a:solidFill>
                  <a:srgbClr val="FFC000"/>
                </a:solidFill>
              </a:rPr>
              <a:t> Notebooks</a:t>
            </a:r>
          </a:p>
          <a:p>
            <a:pPr lvl="1">
              <a:lnSpc>
                <a:spcPct val="150000"/>
              </a:lnSpc>
            </a:pPr>
            <a:endParaRPr lang="en-US" sz="3200" dirty="0"/>
          </a:p>
          <a:p>
            <a:pPr lvl="1"/>
            <a:r>
              <a:rPr lang="en-US" sz="3200" dirty="0"/>
              <a:t>… that you can be saved in your</a:t>
            </a:r>
          </a:p>
          <a:p>
            <a:pPr lvl="1"/>
            <a:r>
              <a:rPr lang="en-US" sz="3200" dirty="0">
                <a:solidFill>
                  <a:srgbClr val="FFC000"/>
                </a:solidFill>
              </a:rPr>
              <a:t>Google </a:t>
            </a:r>
            <a:r>
              <a:rPr lang="en-US" sz="3200" b="1" dirty="0">
                <a:solidFill>
                  <a:srgbClr val="FFC000"/>
                </a:solidFill>
              </a:rPr>
              <a:t>Drive</a:t>
            </a:r>
          </a:p>
          <a:p>
            <a:endParaRPr lang="en-US" sz="1200" dirty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1052736"/>
            <a:ext cx="3816424" cy="169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10 Rectángulo"/>
          <p:cNvSpPr/>
          <p:nvPr/>
        </p:nvSpPr>
        <p:spPr>
          <a:xfrm>
            <a:off x="467544" y="6165304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source:</a:t>
            </a:r>
          </a:p>
          <a:p>
            <a:r>
              <a:rPr lang="en-US" sz="1200" dirty="0"/>
              <a:t>https://gjuantorena.medium.com/como-empezar-a-analizar-datos-con-python-usando-google-colab-1e3cf68cba</a:t>
            </a:r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3068960"/>
            <a:ext cx="1943828" cy="1516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25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7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7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298332" cy="4406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3"/>
          <p:cNvSpPr/>
          <p:nvPr/>
        </p:nvSpPr>
        <p:spPr>
          <a:xfrm>
            <a:off x="179512" y="0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…you can see many examples at:</a:t>
            </a:r>
          </a:p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https://keras.io/examples/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3"/>
          <p:cNvSpPr/>
          <p:nvPr/>
        </p:nvSpPr>
        <p:spPr>
          <a:xfrm>
            <a:off x="107504" y="764704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…and there are many advanced topics you can learn about:</a:t>
            </a:r>
          </a:p>
          <a:p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Attention and Transformers</a:t>
            </a:r>
          </a:p>
          <a:p>
            <a:pPr lvl="1">
              <a:buFont typeface="Arial" pitchFamily="34" charset="0"/>
              <a:buChar char="•"/>
            </a:pPr>
            <a:r>
              <a:rPr 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Autoencoders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Generative Models, …</a:t>
            </a:r>
          </a:p>
          <a:p>
            <a:pPr lvl="1">
              <a:buFont typeface="Arial" pitchFamily="34" charset="0"/>
              <a:buChar char="•"/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Self-supervised learning</a:t>
            </a:r>
          </a:p>
          <a:p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>
            <a:extLst>
              <a:ext uri="{FF2B5EF4-FFF2-40B4-BE49-F238E27FC236}">
                <a16:creationId xmlns:a16="http://schemas.microsoft.com/office/drawing/2014/main" id="{602ED94F-B178-4976-92A1-2B6DB1143B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4293096"/>
            <a:ext cx="2664296" cy="2377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3988133"/>
            <a:ext cx="1872208" cy="258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620688"/>
            <a:ext cx="4320480" cy="320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ángulo 3"/>
          <p:cNvSpPr/>
          <p:nvPr/>
        </p:nvSpPr>
        <p:spPr>
          <a:xfrm>
            <a:off x="179512" y="0"/>
            <a:ext cx="2880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Attention Mechanism</a:t>
            </a:r>
          </a:p>
        </p:txBody>
      </p:sp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764704"/>
            <a:ext cx="232410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7B2AB1-82CF-4ECA-831B-9FD06680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2304256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CS480/680 </a:t>
            </a:r>
            <a:r>
              <a:rPr lang="es-ES" b="1" dirty="0" err="1"/>
              <a:t>Lecture</a:t>
            </a:r>
            <a:r>
              <a:rPr lang="es-ES" b="1"/>
              <a:t> 19</a:t>
            </a:r>
            <a:r>
              <a:rPr lang="es-ES" b="1" dirty="0"/>
              <a:t>: </a:t>
            </a:r>
            <a:r>
              <a:rPr lang="es-ES" b="1" dirty="0" err="1"/>
              <a:t>Attention</a:t>
            </a:r>
            <a:r>
              <a:rPr lang="es-ES" b="1" dirty="0"/>
              <a:t> and </a:t>
            </a:r>
            <a:r>
              <a:rPr lang="es-ES" b="1" dirty="0" err="1"/>
              <a:t>Transformer</a:t>
            </a:r>
            <a:r>
              <a:rPr lang="es-ES" b="1" dirty="0"/>
              <a:t> Networks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https://www.youtube.com/watch?v=OyFJWRnt_AY</a:t>
            </a:r>
            <a:r>
              <a:rPr lang="en-U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AA8306-C697-49F6-A7D8-7B66D48FDD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786" y="2207352"/>
            <a:ext cx="7450428" cy="4403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158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509120"/>
            <a:ext cx="6624736" cy="21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611560" y="4077072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http://jalammar.github.io/illustrated-transformer/</a:t>
            </a:r>
            <a:r>
              <a:rPr lang="en-US" dirty="0"/>
              <a:t> </a:t>
            </a:r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0"/>
            <a:ext cx="3528392" cy="429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ángulo 3"/>
          <p:cNvSpPr/>
          <p:nvPr/>
        </p:nvSpPr>
        <p:spPr>
          <a:xfrm>
            <a:off x="683568" y="1772816"/>
            <a:ext cx="2880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Transformer architecture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5949280"/>
            <a:ext cx="8229600" cy="7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https://github.com/lexfridman/mit-deep-learning/blob/master/tutorial_deep_learning_basics/deep_learning_basics.ipynb</a:t>
            </a:r>
            <a:r>
              <a:rPr lang="en-US" sz="1800" dirty="0"/>
              <a:t>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64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1FF9F7-515E-4414-B8A6-531A463C4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09658"/>
            <a:ext cx="9144000" cy="52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6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3"/>
          <p:cNvSpPr/>
          <p:nvPr/>
        </p:nvSpPr>
        <p:spPr>
          <a:xfrm>
            <a:off x="179512" y="116632"/>
            <a:ext cx="777686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Self-supervised learning</a:t>
            </a:r>
          </a:p>
          <a:p>
            <a:pPr lvl="1"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without manual labels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powerful latent representations</a:t>
            </a:r>
          </a:p>
          <a:p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47664" y="1772816"/>
            <a:ext cx="61722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/>
          <p:nvPr/>
        </p:nvSpPr>
        <p:spPr>
          <a:xfrm>
            <a:off x="2195736" y="6021288"/>
            <a:ext cx="473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https://neptune.ai/blog/self-supervised-learning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752041-0C3F-431D-905E-B7379B5B165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" y="354330"/>
            <a:ext cx="8499571" cy="5738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431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D1018BE-D87C-402A-82B0-5BC40EFDA86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836712"/>
            <a:ext cx="6940264" cy="49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9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652" y="404664"/>
            <a:ext cx="8838348" cy="491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Rectángulo"/>
          <p:cNvSpPr/>
          <p:nvPr/>
        </p:nvSpPr>
        <p:spPr>
          <a:xfrm>
            <a:off x="539552" y="5733256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/>
              <a:t>https://www.visitmontanejos.com/en/agenda/action~oneday/exact_date~27-3-2023/?id=6.28.4130218.3.22.43.c%2B%2B+machine+learning+framework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636912"/>
            <a:ext cx="7776864" cy="387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CuadroTexto"/>
          <p:cNvSpPr txBox="1"/>
          <p:nvPr/>
        </p:nvSpPr>
        <p:spPr>
          <a:xfrm>
            <a:off x="611560" y="692696"/>
            <a:ext cx="82488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There are a lot of amazing new ideas and challenges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MULTIMODAL CORRESPONDENCE OF LATENT SPACES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https://openai.com/dall-e-2/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971600" y="1916832"/>
            <a:ext cx="6984776" cy="11430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331FE0-3A91-4002-9F37-F8FEACE93014}"/>
              </a:ext>
            </a:extLst>
          </p:cNvPr>
          <p:cNvSpPr txBox="1"/>
          <p:nvPr/>
        </p:nvSpPr>
        <p:spPr>
          <a:xfrm>
            <a:off x="3131840" y="4437112"/>
            <a:ext cx="396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Luis A. Hernández Gómez</a:t>
            </a:r>
          </a:p>
          <a:p>
            <a:r>
              <a:rPr lang="es-ES" sz="2000" dirty="0">
                <a:hlinkClick r:id="rId3"/>
              </a:rPr>
              <a:t>luisalfoso.hernandez@upm.es</a:t>
            </a:r>
            <a:r>
              <a:rPr lang="es-E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444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611560" y="188640"/>
            <a:ext cx="815524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b="1" dirty="0">
                <a:solidFill>
                  <a:prstClr val="black"/>
                </a:solidFill>
              </a:rPr>
              <a:t>In this workshop we will only introduce </a:t>
            </a:r>
          </a:p>
          <a:p>
            <a:pPr lvl="0"/>
            <a:endParaRPr lang="en-US" sz="4000" b="1" dirty="0">
              <a:solidFill>
                <a:prstClr val="black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827584" y="4005064"/>
            <a:ext cx="784887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b="1" dirty="0">
                <a:solidFill>
                  <a:prstClr val="black"/>
                </a:solidFill>
              </a:rPr>
              <a:t>… which is one of the leading high-level Deep Learning framework</a:t>
            </a:r>
          </a:p>
          <a:p>
            <a:pPr lvl="0"/>
            <a:endParaRPr lang="en-US" sz="2400" dirty="0"/>
          </a:p>
        </p:txBody>
      </p:sp>
      <p:pic>
        <p:nvPicPr>
          <p:cNvPr id="6" name="Picture 2" descr="https://929687.smushcdn.com/2633864/wp-content/uploads/2019/10/keras_vs_tfdotkeras_header.png?lossy=1&amp;strip=1&amp;webp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980728"/>
            <a:ext cx="4310844" cy="2873896"/>
          </a:xfrm>
          <a:prstGeom prst="rect">
            <a:avLst/>
          </a:prstGeom>
          <a:noFill/>
        </p:spPr>
      </p:pic>
      <p:sp>
        <p:nvSpPr>
          <p:cNvPr id="7" name="6 Rectángulo"/>
          <p:cNvSpPr/>
          <p:nvPr/>
        </p:nvSpPr>
        <p:spPr>
          <a:xfrm>
            <a:off x="251520" y="6165304"/>
            <a:ext cx="889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source:</a:t>
            </a:r>
          </a:p>
          <a:p>
            <a:r>
              <a:rPr lang="en-US" sz="1400" dirty="0"/>
              <a:t>https://pyimagesearch.com/2019/10/21/keras-vs-tf-keras-whats-the-difference-in-tensorflow-2-0/</a:t>
            </a:r>
          </a:p>
        </p:txBody>
      </p:sp>
    </p:spTree>
    <p:extLst>
      <p:ext uri="{BB962C8B-B14F-4D97-AF65-F5344CB8AC3E}">
        <p14:creationId xmlns:p14="http://schemas.microsoft.com/office/powerpoint/2010/main" val="332023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467544" y="260648"/>
            <a:ext cx="784887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b="1" dirty="0">
                <a:solidFill>
                  <a:prstClr val="black"/>
                </a:solidFill>
              </a:rPr>
              <a:t>What do we call </a:t>
            </a:r>
          </a:p>
          <a:p>
            <a:pPr lvl="0"/>
            <a:r>
              <a:rPr lang="en-US" sz="4000" i="1" dirty="0">
                <a:solidFill>
                  <a:prstClr val="black"/>
                </a:solidFill>
              </a:rPr>
              <a:t>high-level Deep Learning framework</a:t>
            </a:r>
            <a:r>
              <a:rPr lang="en-US" sz="4000" dirty="0">
                <a:solidFill>
                  <a:prstClr val="black"/>
                </a:solidFill>
              </a:rPr>
              <a:t>?</a:t>
            </a:r>
          </a:p>
          <a:p>
            <a:pPr lvl="0"/>
            <a:endParaRPr lang="en-US" sz="4000" dirty="0">
              <a:solidFill>
                <a:prstClr val="black"/>
              </a:solidFill>
            </a:endParaRP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>
                <a:solidFill>
                  <a:prstClr val="black"/>
                </a:solidFill>
              </a:rPr>
              <a:t>Define a Deep Learning Model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>
                <a:solidFill>
                  <a:prstClr val="black"/>
                </a:solidFill>
              </a:rPr>
              <a:t>Train it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>
                <a:solidFill>
                  <a:prstClr val="black"/>
                </a:solidFill>
              </a:rPr>
              <a:t>Test it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>
                <a:solidFill>
                  <a:prstClr val="black"/>
                </a:solidFill>
              </a:rPr>
              <a:t>Deploy it</a:t>
            </a:r>
          </a:p>
          <a:p>
            <a:pPr lvl="0"/>
            <a:endParaRPr lang="en-US" sz="4000" dirty="0">
              <a:solidFill>
                <a:prstClr val="black"/>
              </a:solidFill>
            </a:endParaRPr>
          </a:p>
          <a:p>
            <a:pPr lvl="0"/>
            <a:endParaRPr lang="en-US" sz="2400" dirty="0"/>
          </a:p>
        </p:txBody>
      </p:sp>
      <p:sp>
        <p:nvSpPr>
          <p:cNvPr id="7" name="6 Rectángulo"/>
          <p:cNvSpPr/>
          <p:nvPr/>
        </p:nvSpPr>
        <p:spPr>
          <a:xfrm>
            <a:off x="251520" y="6165304"/>
            <a:ext cx="889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source:</a:t>
            </a:r>
          </a:p>
          <a:p>
            <a:r>
              <a:rPr lang="en-US" sz="1400" dirty="0"/>
              <a:t>https://databricks.com/it/glossary/mlops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60D8CB-3893-41B0-B6A0-0628B95117D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928" y="2969649"/>
            <a:ext cx="5040560" cy="28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5874</TotalTime>
  <Words>1398</Words>
  <Application>Microsoft Office PowerPoint</Application>
  <PresentationFormat>Presentación en pantalla (4:3)</PresentationFormat>
  <Paragraphs>276</Paragraphs>
  <Slides>71</Slides>
  <Notes>6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71</vt:i4>
      </vt:variant>
    </vt:vector>
  </HeadingPairs>
  <TitlesOfParts>
    <vt:vector size="85" baseType="lpstr">
      <vt:lpstr>Amazon Ember Light</vt:lpstr>
      <vt:lpstr>Arial</vt:lpstr>
      <vt:lpstr>Arial Unicode MS</vt:lpstr>
      <vt:lpstr>Calibri</vt:lpstr>
      <vt:lpstr>Calibri Light</vt:lpstr>
      <vt:lpstr>Cambria Math</vt:lpstr>
      <vt:lpstr>Courier New</vt:lpstr>
      <vt:lpstr>Lucida Grande</vt:lpstr>
      <vt:lpstr>Source Sans Pro</vt:lpstr>
      <vt:lpstr>Times New Roman</vt:lpstr>
      <vt:lpstr>Wingdings</vt:lpstr>
      <vt:lpstr>Tema de Office</vt:lpstr>
      <vt:lpstr>Ecuación</vt:lpstr>
      <vt:lpstr>方程式</vt:lpstr>
      <vt:lpstr>Hands-on Deep Learning with Keras and Tensorflow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Dropout</vt:lpstr>
      <vt:lpstr>Dropout</vt:lpstr>
      <vt:lpstr>Dropout is a kind of ensemble.</vt:lpstr>
      <vt:lpstr>Presentación de PowerPoint</vt:lpstr>
      <vt:lpstr>Presentación de PowerPoint</vt:lpstr>
      <vt:lpstr>Presentación de PowerPoint</vt:lpstr>
      <vt:lpstr>Presentación de PowerPoint</vt:lpstr>
      <vt:lpstr>Convolutional Neural Networks: CNN</vt:lpstr>
      <vt:lpstr>Presentación de PowerPoint</vt:lpstr>
      <vt:lpstr>Presentación de PowerPoint</vt:lpstr>
      <vt:lpstr>…there are many Convolutional Network Architectures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Building-powerful-image-classification-models-using-very-little-data Transfer Learning, Data Augmentation, ….</vt:lpstr>
      <vt:lpstr>Presentación de PowerPoint</vt:lpstr>
      <vt:lpstr>Presentación de PowerPoint</vt:lpstr>
      <vt:lpstr>Presentación de PowerPoint</vt:lpstr>
      <vt:lpstr>Recurrent Neural Networks (RNNs) </vt:lpstr>
      <vt:lpstr>Presentación de PowerPoint</vt:lpstr>
      <vt:lpstr>Recurrent Neural Networks (RNN) concepts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Luis Hernandez</cp:lastModifiedBy>
  <cp:revision>363</cp:revision>
  <dcterms:created xsi:type="dcterms:W3CDTF">2015-11-05T18:51:35Z</dcterms:created>
  <dcterms:modified xsi:type="dcterms:W3CDTF">2022-08-31T09:21:14Z</dcterms:modified>
</cp:coreProperties>
</file>